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m4v"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38"/>
  </p:handoutMasterIdLst>
  <p:sldIdLst>
    <p:sldId id="256" r:id="rId2"/>
    <p:sldId id="335" r:id="rId3"/>
    <p:sldId id="330" r:id="rId4"/>
    <p:sldId id="315" r:id="rId5"/>
    <p:sldId id="257" r:id="rId6"/>
    <p:sldId id="378" r:id="rId7"/>
    <p:sldId id="301" r:id="rId8"/>
    <p:sldId id="297" r:id="rId9"/>
    <p:sldId id="265" r:id="rId10"/>
    <p:sldId id="377" r:id="rId11"/>
    <p:sldId id="339" r:id="rId12"/>
    <p:sldId id="310" r:id="rId13"/>
    <p:sldId id="351" r:id="rId14"/>
    <p:sldId id="369" r:id="rId15"/>
    <p:sldId id="370" r:id="rId16"/>
    <p:sldId id="371" r:id="rId17"/>
    <p:sldId id="267" r:id="rId18"/>
    <p:sldId id="373" r:id="rId19"/>
    <p:sldId id="350" r:id="rId20"/>
    <p:sldId id="375" r:id="rId21"/>
    <p:sldId id="368" r:id="rId22"/>
    <p:sldId id="355" r:id="rId23"/>
    <p:sldId id="356" r:id="rId24"/>
    <p:sldId id="353" r:id="rId25"/>
    <p:sldId id="362" r:id="rId26"/>
    <p:sldId id="361" r:id="rId27"/>
    <p:sldId id="354" r:id="rId28"/>
    <p:sldId id="358" r:id="rId29"/>
    <p:sldId id="363" r:id="rId30"/>
    <p:sldId id="359" r:id="rId31"/>
    <p:sldId id="357" r:id="rId32"/>
    <p:sldId id="360" r:id="rId33"/>
    <p:sldId id="364" r:id="rId34"/>
    <p:sldId id="366" r:id="rId35"/>
    <p:sldId id="367" r:id="rId36"/>
    <p:sldId id="287" r:id="rId37"/>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治 亀田" initials="周治" lastIdx="1" clrIdx="0">
    <p:extLst>
      <p:ext uri="{19B8F6BF-5375-455C-9EA6-DF929625EA0E}">
        <p15:presenceInfo xmlns:p15="http://schemas.microsoft.com/office/powerpoint/2012/main" userId="86008330986f8a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116" d="100"/>
          <a:sy n="116" d="100"/>
        </p:scale>
        <p:origin x="2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産業用ロボットの出荷台数</a:t>
            </a:r>
            <a:endParaRPr lang="en-US" altLang="ja-JP" dirty="0"/>
          </a:p>
          <a:p>
            <a:pPr>
              <a:defRPr/>
            </a:pPr>
            <a:r>
              <a:rPr lang="ja-JP" altLang="en-US" sz="1600" dirty="0"/>
              <a:t>出所：国際ロボット連盟</a:t>
            </a:r>
          </a:p>
        </c:rich>
      </c:tx>
      <c:layout>
        <c:manualLayout>
          <c:xMode val="edge"/>
          <c:yMode val="edge"/>
          <c:x val="0.3293281250000000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2.7001353346456692E-2"/>
          <c:y val="1.5779342041132995E-2"/>
          <c:w val="0.94799864665354328"/>
          <c:h val="0.76747768408724881"/>
        </c:manualLayout>
      </c:layout>
      <c:barChart>
        <c:barDir val="col"/>
        <c:grouping val="clustered"/>
        <c:varyColors val="0"/>
        <c:ser>
          <c:idx val="0"/>
          <c:order val="0"/>
          <c:tx>
            <c:strRef>
              <c:f>Sheet1!$B$1</c:f>
              <c:strCache>
                <c:ptCount val="1"/>
                <c:pt idx="0">
                  <c:v>2014年</c:v>
                </c:pt>
              </c:strCache>
            </c:strRef>
          </c:tx>
          <c:spPr>
            <a:solidFill>
              <a:schemeClr val="accent1"/>
            </a:solidFill>
            <a:ln>
              <a:noFill/>
            </a:ln>
            <a:effectLst/>
          </c:spPr>
          <c:invertIfNegative val="0"/>
          <c:cat>
            <c:strRef>
              <c:f>Sheet1!$A$2:$A$5</c:f>
              <c:strCache>
                <c:ptCount val="4"/>
                <c:pt idx="0">
                  <c:v>北米</c:v>
                </c:pt>
                <c:pt idx="1">
                  <c:v>ドイツ</c:v>
                </c:pt>
                <c:pt idx="2">
                  <c:v>中国</c:v>
                </c:pt>
                <c:pt idx="3">
                  <c:v>日本</c:v>
                </c:pt>
              </c:strCache>
            </c:strRef>
          </c:cat>
          <c:val>
            <c:numRef>
              <c:f>Sheet1!$B$2:$B$5</c:f>
              <c:numCache>
                <c:formatCode>General</c:formatCode>
                <c:ptCount val="4"/>
                <c:pt idx="0">
                  <c:v>30000</c:v>
                </c:pt>
                <c:pt idx="1">
                  <c:v>19000</c:v>
                </c:pt>
                <c:pt idx="2">
                  <c:v>58000</c:v>
                </c:pt>
                <c:pt idx="3">
                  <c:v>28000</c:v>
                </c:pt>
              </c:numCache>
            </c:numRef>
          </c:val>
          <c:extLst xmlns:c16r2="http://schemas.microsoft.com/office/drawing/2015/06/chart">
            <c:ext xmlns:c16="http://schemas.microsoft.com/office/drawing/2014/chart" uri="{C3380CC4-5D6E-409C-BE32-E72D297353CC}">
              <c16:uniqueId val="{00000000-23BC-4967-A2BA-DB2596138DD4}"/>
            </c:ext>
          </c:extLst>
        </c:ser>
        <c:ser>
          <c:idx val="1"/>
          <c:order val="1"/>
          <c:tx>
            <c:strRef>
              <c:f>Sheet1!$C$1</c:f>
              <c:strCache>
                <c:ptCount val="1"/>
                <c:pt idx="0">
                  <c:v>2015年</c:v>
                </c:pt>
              </c:strCache>
            </c:strRef>
          </c:tx>
          <c:spPr>
            <a:solidFill>
              <a:schemeClr val="accent2"/>
            </a:solidFill>
            <a:ln>
              <a:noFill/>
            </a:ln>
            <a:effectLst/>
          </c:spPr>
          <c:invertIfNegative val="0"/>
          <c:cat>
            <c:strRef>
              <c:f>Sheet1!$A$2:$A$5</c:f>
              <c:strCache>
                <c:ptCount val="4"/>
                <c:pt idx="0">
                  <c:v>北米</c:v>
                </c:pt>
                <c:pt idx="1">
                  <c:v>ドイツ</c:v>
                </c:pt>
                <c:pt idx="2">
                  <c:v>中国</c:v>
                </c:pt>
                <c:pt idx="3">
                  <c:v>日本</c:v>
                </c:pt>
              </c:strCache>
            </c:strRef>
          </c:cat>
          <c:val>
            <c:numRef>
              <c:f>Sheet1!$C$2:$C$5</c:f>
              <c:numCache>
                <c:formatCode>General</c:formatCode>
                <c:ptCount val="4"/>
                <c:pt idx="0">
                  <c:v>34000</c:v>
                </c:pt>
                <c:pt idx="1">
                  <c:v>20000</c:v>
                </c:pt>
                <c:pt idx="2">
                  <c:v>72000</c:v>
                </c:pt>
                <c:pt idx="3">
                  <c:v>32000</c:v>
                </c:pt>
              </c:numCache>
            </c:numRef>
          </c:val>
          <c:extLst xmlns:c16r2="http://schemas.microsoft.com/office/drawing/2015/06/chart">
            <c:ext xmlns:c16="http://schemas.microsoft.com/office/drawing/2014/chart" uri="{C3380CC4-5D6E-409C-BE32-E72D297353CC}">
              <c16:uniqueId val="{00000001-23BC-4967-A2BA-DB2596138DD4}"/>
            </c:ext>
          </c:extLst>
        </c:ser>
        <c:ser>
          <c:idx val="2"/>
          <c:order val="2"/>
          <c:tx>
            <c:strRef>
              <c:f>Sheet1!$D$1</c:f>
              <c:strCache>
                <c:ptCount val="1"/>
                <c:pt idx="0">
                  <c:v>2018年</c:v>
                </c:pt>
              </c:strCache>
            </c:strRef>
          </c:tx>
          <c:spPr>
            <a:solidFill>
              <a:schemeClr val="accent3"/>
            </a:solidFill>
            <a:ln>
              <a:noFill/>
            </a:ln>
            <a:effectLst/>
          </c:spPr>
          <c:invertIfNegative val="0"/>
          <c:cat>
            <c:strRef>
              <c:f>Sheet1!$A$2:$A$5</c:f>
              <c:strCache>
                <c:ptCount val="4"/>
                <c:pt idx="0">
                  <c:v>北米</c:v>
                </c:pt>
                <c:pt idx="1">
                  <c:v>ドイツ</c:v>
                </c:pt>
                <c:pt idx="2">
                  <c:v>中国</c:v>
                </c:pt>
                <c:pt idx="3">
                  <c:v>日本</c:v>
                </c:pt>
              </c:strCache>
            </c:strRef>
          </c:cat>
          <c:val>
            <c:numRef>
              <c:f>Sheet1!$D$2:$D$5</c:f>
              <c:numCache>
                <c:formatCode>General</c:formatCode>
                <c:ptCount val="4"/>
                <c:pt idx="0">
                  <c:v>42000</c:v>
                </c:pt>
                <c:pt idx="1">
                  <c:v>22000</c:v>
                </c:pt>
                <c:pt idx="2">
                  <c:v>150000</c:v>
                </c:pt>
                <c:pt idx="3">
                  <c:v>40000</c:v>
                </c:pt>
              </c:numCache>
            </c:numRef>
          </c:val>
          <c:extLst xmlns:c16r2="http://schemas.microsoft.com/office/drawing/2015/06/chart">
            <c:ext xmlns:c16="http://schemas.microsoft.com/office/drawing/2014/chart" uri="{C3380CC4-5D6E-409C-BE32-E72D297353CC}">
              <c16:uniqueId val="{00000002-23BC-4967-A2BA-DB2596138DD4}"/>
            </c:ext>
          </c:extLst>
        </c:ser>
        <c:dLbls>
          <c:showLegendKey val="0"/>
          <c:showVal val="0"/>
          <c:showCatName val="0"/>
          <c:showSerName val="0"/>
          <c:showPercent val="0"/>
          <c:showBubbleSize val="0"/>
        </c:dLbls>
        <c:gapWidth val="219"/>
        <c:overlap val="-27"/>
        <c:axId val="229840448"/>
        <c:axId val="229845888"/>
      </c:barChart>
      <c:catAx>
        <c:axId val="22984044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altLang="en-US" dirty="0"/>
                  <a:t>（台）</a:t>
                </a:r>
              </a:p>
            </c:rich>
          </c:tx>
          <c:layout>
            <c:manualLayout>
              <c:xMode val="edge"/>
              <c:yMode val="edge"/>
              <c:x val="1.1764271653543544E-3"/>
              <c:y val="3.3281788692745937E-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9845888"/>
        <c:crosses val="autoZero"/>
        <c:auto val="1"/>
        <c:lblAlgn val="ctr"/>
        <c:lblOffset val="100"/>
        <c:noMultiLvlLbl val="0"/>
      </c:catAx>
      <c:valAx>
        <c:axId val="22984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984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03" tIns="48302" rIns="96603" bIns="48302"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3901699" y="0"/>
            <a:ext cx="2984871" cy="502755"/>
          </a:xfrm>
          <a:prstGeom prst="rect">
            <a:avLst/>
          </a:prstGeom>
        </p:spPr>
        <p:txBody>
          <a:bodyPr vert="horz" lIns="96603" tIns="48302" rIns="96603" bIns="48302" rtlCol="0"/>
          <a:lstStyle>
            <a:lvl1pPr algn="r">
              <a:defRPr sz="1300"/>
            </a:lvl1pPr>
          </a:lstStyle>
          <a:p>
            <a:fld id="{A8CB7CDD-312F-4690-A02B-D8E0BC381564}" type="datetimeFigureOut">
              <a:rPr kumimoji="1" lang="ja-JP" altLang="en-US" smtClean="0"/>
              <a:t>2020/11/15</a:t>
            </a:fld>
            <a:endParaRPr kumimoji="1" lang="ja-JP" altLang="en-US" dirty="0"/>
          </a:p>
        </p:txBody>
      </p:sp>
      <p:sp>
        <p:nvSpPr>
          <p:cNvPr id="4" name="フッター プレースホルダー 3"/>
          <p:cNvSpPr>
            <a:spLocks noGrp="1"/>
          </p:cNvSpPr>
          <p:nvPr>
            <p:ph type="ftr" sz="quarter" idx="2"/>
          </p:nvPr>
        </p:nvSpPr>
        <p:spPr>
          <a:xfrm>
            <a:off x="0" y="9517547"/>
            <a:ext cx="2984871" cy="502754"/>
          </a:xfrm>
          <a:prstGeom prst="rect">
            <a:avLst/>
          </a:prstGeom>
        </p:spPr>
        <p:txBody>
          <a:bodyPr vert="horz" lIns="96603" tIns="48302" rIns="96603" bIns="48302"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3901699" y="9517547"/>
            <a:ext cx="2984871" cy="502754"/>
          </a:xfrm>
          <a:prstGeom prst="rect">
            <a:avLst/>
          </a:prstGeom>
        </p:spPr>
        <p:txBody>
          <a:bodyPr vert="horz" lIns="96603" tIns="48302" rIns="96603" bIns="48302" rtlCol="0" anchor="b"/>
          <a:lstStyle>
            <a:lvl1pPr algn="r">
              <a:defRPr sz="1300"/>
            </a:lvl1pPr>
          </a:lstStyle>
          <a:p>
            <a:fld id="{E43CEB69-546A-40F9-8199-586A2F1CFF12}" type="slidenum">
              <a:rPr kumimoji="1" lang="ja-JP" altLang="en-US" smtClean="0"/>
              <a:t>‹#›</a:t>
            </a:fld>
            <a:endParaRPr kumimoji="1" lang="ja-JP" altLang="en-US" dirty="0"/>
          </a:p>
        </p:txBody>
      </p:sp>
    </p:spTree>
    <p:extLst>
      <p:ext uri="{BB962C8B-B14F-4D97-AF65-F5344CB8AC3E}">
        <p14:creationId xmlns:p14="http://schemas.microsoft.com/office/powerpoint/2010/main" val="41064424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23T01:24:32.849"/>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23T01:30:33.444"/>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23T01:30:51.664"/>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5-23T01:41:58.713"/>
    </inkml:context>
    <inkml:brush xml:id="br0">
      <inkml:brushProperty name="width" value="0.05" units="cm"/>
      <inkml:brushProperty name="height" value="0.05" units="cm"/>
      <inkml:brushProperty name="ignorePressure" value="1"/>
    </inkml:brush>
  </inkml:definitions>
  <inkml:trace contextRef="#ctx0" brushRef="#br0">1 0,'4'0,"0"0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347267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363004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210580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359449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329447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277760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1552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26817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429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43075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F0E0048-3887-4073-826C-120198A89011}" type="datetimeFigureOut">
              <a:rPr kumimoji="1" lang="ja-JP" altLang="en-US" smtClean="0"/>
              <a:t>2020/11/15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218408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F0E0048-3887-4073-826C-120198A89011}" type="datetimeFigureOut">
              <a:rPr kumimoji="1" lang="ja-JP" altLang="en-US" smtClean="0"/>
              <a:t>2020/11/15</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E484738-3086-4A9C-AF4A-CE3C6A4918B0}" type="slidenum">
              <a:rPr kumimoji="1" lang="ja-JP" altLang="en-US" smtClean="0"/>
              <a:t>‹#›</a:t>
            </a:fld>
            <a:endParaRPr kumimoji="1" lang="ja-JP" altLang="en-US" dirty="0"/>
          </a:p>
        </p:txBody>
      </p:sp>
    </p:spTree>
    <p:extLst>
      <p:ext uri="{BB962C8B-B14F-4D97-AF65-F5344CB8AC3E}">
        <p14:creationId xmlns:p14="http://schemas.microsoft.com/office/powerpoint/2010/main" val="33260337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opensoftmachines.com/2018/04/%e5%bd%a2%e7%8a%b6%e8%a8%98%e6%86%b6%e5%90%88%e9%87%91%ef%bc%88sma%ef%bc%89%e3%82%92%e7%94%a8%e3%81%84%e3%81%9f%e3%82%a4%e3%83%a2%e3%83%a0%e3%82%b7%e3%83%ad%e3%83%9c%e3%83%83%e3%83%88/?lang=ja"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4v"/><Relationship Id="rId1" Type="http://schemas.microsoft.com/office/2007/relationships/media" Target="../media/media1.m4v"/><Relationship Id="rId5" Type="http://schemas.openxmlformats.org/officeDocument/2006/relationships/image" Target="../media/image1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https://www.youtube.com/embed/lmhIeNXdGu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46A599F-CF07-4A51-8617-F900A2F751AA}"/>
              </a:ext>
            </a:extLst>
          </p:cNvPr>
          <p:cNvSpPr>
            <a:spLocks noGrp="1"/>
          </p:cNvSpPr>
          <p:nvPr>
            <p:ph type="ctrTitle"/>
          </p:nvPr>
        </p:nvSpPr>
        <p:spPr>
          <a:xfrm>
            <a:off x="1194486" y="1390203"/>
            <a:ext cx="9502459" cy="1353800"/>
          </a:xfrm>
        </p:spPr>
        <p:txBody>
          <a:bodyPr>
            <a:normAutofit/>
          </a:bodyPr>
          <a:lstStyle/>
          <a:p>
            <a:r>
              <a:rPr lang="ja-JP" altLang="en-US" sz="4000" dirty="0" smtClean="0"/>
              <a:t>柔らかいロボット</a:t>
            </a:r>
            <a:r>
              <a:rPr kumimoji="1" lang="ja-JP" altLang="en-US" sz="3600" dirty="0" smtClean="0"/>
              <a:t>とリアルハプティクス技術</a:t>
            </a:r>
            <a:r>
              <a:rPr kumimoji="1" lang="en-US" altLang="ja-JP" sz="3600" dirty="0"/>
              <a:t/>
            </a:r>
            <a:br>
              <a:rPr kumimoji="1" lang="en-US" altLang="ja-JP" sz="3600" dirty="0"/>
            </a:br>
            <a:endParaRPr kumimoji="1" lang="ja-JP" altLang="en-US" sz="3600" dirty="0"/>
          </a:p>
        </p:txBody>
      </p:sp>
      <p:sp>
        <p:nvSpPr>
          <p:cNvPr id="3" name="字幕 2">
            <a:extLst>
              <a:ext uri="{FF2B5EF4-FFF2-40B4-BE49-F238E27FC236}">
                <a16:creationId xmlns:a16="http://schemas.microsoft.com/office/drawing/2014/main" xmlns="" id="{4024CA77-FBF8-4E89-8AAF-0F2B1784AA7C}"/>
              </a:ext>
            </a:extLst>
          </p:cNvPr>
          <p:cNvSpPr>
            <a:spLocks noGrp="1"/>
          </p:cNvSpPr>
          <p:nvPr>
            <p:ph type="subTitle" idx="1"/>
          </p:nvPr>
        </p:nvSpPr>
        <p:spPr>
          <a:xfrm>
            <a:off x="2932981" y="3657597"/>
            <a:ext cx="6575086" cy="1431988"/>
          </a:xfrm>
        </p:spPr>
        <p:txBody>
          <a:bodyPr>
            <a:normAutofit fontScale="55000" lnSpcReduction="20000"/>
          </a:bodyPr>
          <a:lstStyle/>
          <a:p>
            <a:r>
              <a:rPr kumimoji="1" lang="ja-JP" altLang="en-US" dirty="0"/>
              <a:t>　　　　　　　　　　　　　　　　　　　　　　　　　　　　　　　</a:t>
            </a:r>
            <a:r>
              <a:rPr kumimoji="1" lang="ja-JP" altLang="en-US" sz="5600" b="1" dirty="0"/>
              <a:t>　　　　　　　　      　　　        </a:t>
            </a:r>
            <a:r>
              <a:rPr lang="ja-JP" altLang="en-US" sz="5600" b="1" dirty="0"/>
              <a:t>　　　　　　　　　　　　　　　　　　　　　　　　　　　　　　　　　　　　　　　　　　　　　　　　　　</a:t>
            </a:r>
            <a:endParaRPr lang="en-US" altLang="ja-JP" sz="5600" b="1" dirty="0"/>
          </a:p>
          <a:p>
            <a:r>
              <a:rPr lang="ja-JP" altLang="en-US" sz="5600" b="1" dirty="0"/>
              <a:t>　　　　　　　　　　　　　　　　　　　　　　　　　　　</a:t>
            </a:r>
            <a:endParaRPr lang="en-US" altLang="ja-JP" sz="5600" b="1" dirty="0"/>
          </a:p>
          <a:p>
            <a:r>
              <a:rPr kumimoji="1" lang="ja-JP" altLang="en-US" sz="5600" b="1" dirty="0"/>
              <a:t>　　　　　　　　　　</a:t>
            </a:r>
          </a:p>
        </p:txBody>
      </p:sp>
      <p:sp>
        <p:nvSpPr>
          <p:cNvPr id="6" name="テキスト ボックス 5">
            <a:extLst>
              <a:ext uri="{FF2B5EF4-FFF2-40B4-BE49-F238E27FC236}">
                <a16:creationId xmlns:a16="http://schemas.microsoft.com/office/drawing/2014/main" xmlns="" id="{9CEF87AE-D6AA-4BDA-9888-753442BFF9F7}"/>
              </a:ext>
            </a:extLst>
          </p:cNvPr>
          <p:cNvSpPr txBox="1"/>
          <p:nvPr/>
        </p:nvSpPr>
        <p:spPr>
          <a:xfrm>
            <a:off x="4815053" y="3893572"/>
            <a:ext cx="4942703" cy="1292662"/>
          </a:xfrm>
          <a:prstGeom prst="rect">
            <a:avLst/>
          </a:prstGeom>
          <a:noFill/>
        </p:spPr>
        <p:txBody>
          <a:bodyPr wrap="square" rtlCol="0">
            <a:spAutoFit/>
          </a:bodyPr>
          <a:lstStyle/>
          <a:p>
            <a:endParaRPr kumimoji="1" lang="en-US" altLang="ja-JP" dirty="0"/>
          </a:p>
          <a:p>
            <a:r>
              <a:rPr kumimoji="1" lang="ja-JP" altLang="en-US" sz="2000" dirty="0"/>
              <a:t>　</a:t>
            </a:r>
            <a:r>
              <a:rPr kumimoji="1" lang="ja-JP" altLang="en-US" sz="2000" dirty="0" smtClean="0"/>
              <a:t>神戸</a:t>
            </a:r>
            <a:r>
              <a:rPr kumimoji="1" lang="ja-JP" altLang="en-US" sz="2000" dirty="0"/>
              <a:t>大学大学院　</a:t>
            </a:r>
            <a:r>
              <a:rPr kumimoji="1" lang="ja-JP" altLang="en-US" sz="2000" dirty="0" smtClean="0"/>
              <a:t>システム情報学研究科</a:t>
            </a:r>
            <a:endParaRPr kumimoji="1" lang="en-US" altLang="ja-JP" sz="2000" dirty="0" smtClean="0"/>
          </a:p>
          <a:p>
            <a:r>
              <a:rPr kumimoji="1" lang="ja-JP" altLang="en-US" sz="2000" dirty="0" smtClean="0"/>
              <a:t>　　　　　　　　　　　　　　</a:t>
            </a:r>
            <a:r>
              <a:rPr kumimoji="1" lang="en-US" altLang="ja-JP" sz="2000" dirty="0" smtClean="0"/>
              <a:t>204xf51x</a:t>
            </a:r>
            <a:r>
              <a:rPr kumimoji="1" lang="ja-JP" altLang="en-US" sz="2000" dirty="0" smtClean="0"/>
              <a:t>亀田　周治</a:t>
            </a:r>
            <a:endParaRPr kumimoji="1" lang="en-US" altLang="ja-JP" sz="2000" dirty="0"/>
          </a:p>
          <a:p>
            <a:r>
              <a:rPr kumimoji="1" lang="ja-JP" altLang="en-US" sz="2000" dirty="0"/>
              <a:t>　</a:t>
            </a:r>
          </a:p>
        </p:txBody>
      </p:sp>
      <p:sp>
        <p:nvSpPr>
          <p:cNvPr id="4" name="テキスト ボックス 3"/>
          <p:cNvSpPr txBox="1"/>
          <p:nvPr/>
        </p:nvSpPr>
        <p:spPr>
          <a:xfrm>
            <a:off x="568411" y="263611"/>
            <a:ext cx="2809103" cy="523220"/>
          </a:xfrm>
          <a:prstGeom prst="rect">
            <a:avLst/>
          </a:prstGeom>
          <a:noFill/>
        </p:spPr>
        <p:txBody>
          <a:bodyPr wrap="square" rtlCol="0">
            <a:spAutoFit/>
          </a:bodyPr>
          <a:lstStyle/>
          <a:p>
            <a:r>
              <a:rPr kumimoji="1" lang="ja-JP" altLang="en-US" sz="1400" dirty="0" smtClean="0"/>
              <a:t>システムメカニクス論</a:t>
            </a:r>
            <a:endParaRPr kumimoji="1" lang="en-US" altLang="ja-JP" sz="1400" dirty="0" smtClean="0"/>
          </a:p>
          <a:p>
            <a:r>
              <a:rPr kumimoji="1" lang="ja-JP" altLang="en-US" sz="1400" dirty="0"/>
              <a:t>プレゼンテーション</a:t>
            </a:r>
          </a:p>
        </p:txBody>
      </p:sp>
    </p:spTree>
    <p:extLst>
      <p:ext uri="{BB962C8B-B14F-4D97-AF65-F5344CB8AC3E}">
        <p14:creationId xmlns:p14="http://schemas.microsoft.com/office/powerpoint/2010/main" val="2507875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 xmlns:a16="http://schemas.microsoft.com/office/drawing/2014/main" id="{24F18566-9973-445C-B078-4D982BE23AA4}"/>
              </a:ext>
            </a:extLst>
          </p:cNvPr>
          <p:cNvSpPr/>
          <p:nvPr/>
        </p:nvSpPr>
        <p:spPr>
          <a:xfrm>
            <a:off x="2593469" y="2297905"/>
            <a:ext cx="1512947" cy="1944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3" name="インク 2">
                <a:extLst>
                  <a:ext uri="{FF2B5EF4-FFF2-40B4-BE49-F238E27FC236}">
                    <a16:creationId xmlns="" xmlns:a16="http://schemas.microsoft.com/office/drawing/2014/main" id="{D28CB3C9-5982-4E52-8286-A1F09B6EBC2E}"/>
                  </a:ext>
                </a:extLst>
              </p14:cNvPr>
              <p14:cNvContentPartPr/>
              <p14:nvPr/>
            </p14:nvContentPartPr>
            <p14:xfrm>
              <a:off x="5097743" y="3301225"/>
              <a:ext cx="360" cy="360"/>
            </p14:xfrm>
          </p:contentPart>
        </mc:Choice>
        <mc:Fallback xmlns="">
          <p:pic>
            <p:nvPicPr>
              <p:cNvPr id="3" name="インク 2">
                <a:extLst>
                  <a:ext uri="{FF2B5EF4-FFF2-40B4-BE49-F238E27FC236}">
                    <a16:creationId xmlns:a16="http://schemas.microsoft.com/office/drawing/2014/main" id="{D28CB3C9-5982-4E52-8286-A1F09B6EBC2E}"/>
                  </a:ext>
                </a:extLst>
              </p:cNvPr>
              <p:cNvPicPr/>
              <p:nvPr/>
            </p:nvPicPr>
            <p:blipFill>
              <a:blip r:embed="rId3"/>
              <a:stretch>
                <a:fillRect/>
              </a:stretch>
            </p:blipFill>
            <p:spPr>
              <a:xfrm>
                <a:off x="5089103" y="3292585"/>
                <a:ext cx="18000" cy="18000"/>
              </a:xfrm>
              <a:prstGeom prst="rect">
                <a:avLst/>
              </a:prstGeom>
            </p:spPr>
          </p:pic>
        </mc:Fallback>
      </mc:AlternateContent>
      <p:sp>
        <p:nvSpPr>
          <p:cNvPr id="4" name="楕円 3">
            <a:extLst>
              <a:ext uri="{FF2B5EF4-FFF2-40B4-BE49-F238E27FC236}">
                <a16:creationId xmlns="" xmlns:a16="http://schemas.microsoft.com/office/drawing/2014/main" id="{2A65A7AA-1D56-493F-9E13-C6C56D279E29}"/>
              </a:ext>
            </a:extLst>
          </p:cNvPr>
          <p:cNvSpPr/>
          <p:nvPr/>
        </p:nvSpPr>
        <p:spPr>
          <a:xfrm>
            <a:off x="2846598" y="1288618"/>
            <a:ext cx="964752" cy="965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mc:AlternateContent xmlns:mc="http://schemas.openxmlformats.org/markup-compatibility/2006" xmlns:p14="http://schemas.microsoft.com/office/powerpoint/2010/main">
        <mc:Choice Requires="p14">
          <p:contentPart p14:bwMode="auto" r:id="rId4">
            <p14:nvContentPartPr>
              <p14:cNvPr id="8" name="インク 7">
                <a:extLst>
                  <a:ext uri="{FF2B5EF4-FFF2-40B4-BE49-F238E27FC236}">
                    <a16:creationId xmlns="" xmlns:a16="http://schemas.microsoft.com/office/drawing/2014/main" id="{613115D6-3104-4E33-860B-DF046AEB4F4D}"/>
                  </a:ext>
                </a:extLst>
              </p14:cNvPr>
              <p14:cNvContentPartPr/>
              <p14:nvPr/>
            </p14:nvContentPartPr>
            <p14:xfrm>
              <a:off x="3349943" y="2297905"/>
              <a:ext cx="360" cy="360"/>
            </p14:xfrm>
          </p:contentPart>
        </mc:Choice>
        <mc:Fallback xmlns="">
          <p:pic>
            <p:nvPicPr>
              <p:cNvPr id="8" name="インク 7">
                <a:extLst>
                  <a:ext uri="{FF2B5EF4-FFF2-40B4-BE49-F238E27FC236}">
                    <a16:creationId xmlns:a16="http://schemas.microsoft.com/office/drawing/2014/main" id="{613115D6-3104-4E33-860B-DF046AEB4F4D}"/>
                  </a:ext>
                </a:extLst>
              </p:cNvPr>
              <p:cNvPicPr/>
              <p:nvPr/>
            </p:nvPicPr>
            <p:blipFill>
              <a:blip r:embed="rId3"/>
              <a:stretch>
                <a:fillRect/>
              </a:stretch>
            </p:blipFill>
            <p:spPr>
              <a:xfrm>
                <a:off x="3340943" y="22892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インク 8">
                <a:extLst>
                  <a:ext uri="{FF2B5EF4-FFF2-40B4-BE49-F238E27FC236}">
                    <a16:creationId xmlns="" xmlns:a16="http://schemas.microsoft.com/office/drawing/2014/main" id="{7794EA28-9CA9-4E91-98E9-7B83179BDD8E}"/>
                  </a:ext>
                </a:extLst>
              </p14:cNvPr>
              <p14:cNvContentPartPr/>
              <p14:nvPr/>
            </p14:nvContentPartPr>
            <p14:xfrm>
              <a:off x="3414743" y="2257585"/>
              <a:ext cx="360" cy="360"/>
            </p14:xfrm>
          </p:contentPart>
        </mc:Choice>
        <mc:Fallback xmlns="">
          <p:pic>
            <p:nvPicPr>
              <p:cNvPr id="9" name="インク 8">
                <a:extLst>
                  <a:ext uri="{FF2B5EF4-FFF2-40B4-BE49-F238E27FC236}">
                    <a16:creationId xmlns:a16="http://schemas.microsoft.com/office/drawing/2014/main" id="{7794EA28-9CA9-4E91-98E9-7B83179BDD8E}"/>
                  </a:ext>
                </a:extLst>
              </p:cNvPr>
              <p:cNvPicPr/>
              <p:nvPr/>
            </p:nvPicPr>
            <p:blipFill>
              <a:blip r:embed="rId3"/>
              <a:stretch>
                <a:fillRect/>
              </a:stretch>
            </p:blipFill>
            <p:spPr>
              <a:xfrm>
                <a:off x="3405743" y="2248585"/>
                <a:ext cx="18000" cy="18000"/>
              </a:xfrm>
              <a:prstGeom prst="rect">
                <a:avLst/>
              </a:prstGeom>
            </p:spPr>
          </p:pic>
        </mc:Fallback>
      </mc:AlternateContent>
      <p:sp>
        <p:nvSpPr>
          <p:cNvPr id="11" name="楕円 10">
            <a:extLst>
              <a:ext uri="{FF2B5EF4-FFF2-40B4-BE49-F238E27FC236}">
                <a16:creationId xmlns="" xmlns:a16="http://schemas.microsoft.com/office/drawing/2014/main" id="{30B55025-5ABC-42C8-BAE1-9F49BE674E02}"/>
              </a:ext>
            </a:extLst>
          </p:cNvPr>
          <p:cNvSpPr/>
          <p:nvPr/>
        </p:nvSpPr>
        <p:spPr>
          <a:xfrm>
            <a:off x="6002492" y="1159145"/>
            <a:ext cx="964752" cy="9659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12" name="正方形/長方形 11">
            <a:extLst>
              <a:ext uri="{FF2B5EF4-FFF2-40B4-BE49-F238E27FC236}">
                <a16:creationId xmlns="" xmlns:a16="http://schemas.microsoft.com/office/drawing/2014/main" id="{FC4AC076-4E7B-4910-9448-A0D23B8B50A0}"/>
              </a:ext>
            </a:extLst>
          </p:cNvPr>
          <p:cNvSpPr/>
          <p:nvPr/>
        </p:nvSpPr>
        <p:spPr>
          <a:xfrm>
            <a:off x="5804658" y="2125139"/>
            <a:ext cx="1512947" cy="1944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p14="http://schemas.microsoft.com/office/powerpoint/2010/main">
        <mc:Choice Requires="p14">
          <p:contentPart p14:bwMode="auto" r:id="rId6">
            <p14:nvContentPartPr>
              <p14:cNvPr id="14" name="インク 13">
                <a:extLst>
                  <a:ext uri="{FF2B5EF4-FFF2-40B4-BE49-F238E27FC236}">
                    <a16:creationId xmlns="" xmlns:a16="http://schemas.microsoft.com/office/drawing/2014/main" id="{4DCB5FCA-D8D8-4448-B9DD-D8749CA5E818}"/>
                  </a:ext>
                </a:extLst>
              </p14:cNvPr>
              <p14:cNvContentPartPr/>
              <p14:nvPr/>
            </p14:nvContentPartPr>
            <p14:xfrm>
              <a:off x="8601623" y="2443705"/>
              <a:ext cx="3600" cy="360"/>
            </p14:xfrm>
          </p:contentPart>
        </mc:Choice>
        <mc:Fallback xmlns="">
          <p:pic>
            <p:nvPicPr>
              <p:cNvPr id="14" name="インク 13">
                <a:extLst>
                  <a:ext uri="{FF2B5EF4-FFF2-40B4-BE49-F238E27FC236}">
                    <a16:creationId xmlns:a16="http://schemas.microsoft.com/office/drawing/2014/main" id="{4DCB5FCA-D8D8-4448-B9DD-D8749CA5E818}"/>
                  </a:ext>
                </a:extLst>
              </p:cNvPr>
              <p:cNvPicPr/>
              <p:nvPr/>
            </p:nvPicPr>
            <p:blipFill>
              <a:blip r:embed="rId7"/>
              <a:stretch>
                <a:fillRect/>
              </a:stretch>
            </p:blipFill>
            <p:spPr>
              <a:xfrm>
                <a:off x="8592983" y="2434705"/>
                <a:ext cx="21240" cy="18000"/>
              </a:xfrm>
              <a:prstGeom prst="rect">
                <a:avLst/>
              </a:prstGeom>
            </p:spPr>
          </p:pic>
        </mc:Fallback>
      </mc:AlternateContent>
      <p:cxnSp>
        <p:nvCxnSpPr>
          <p:cNvPr id="18" name="直線コネクタ 17">
            <a:extLst>
              <a:ext uri="{FF2B5EF4-FFF2-40B4-BE49-F238E27FC236}">
                <a16:creationId xmlns="" xmlns:a16="http://schemas.microsoft.com/office/drawing/2014/main" id="{9CE8933F-08D1-4FBC-A5C3-58247D1A408B}"/>
              </a:ext>
            </a:extLst>
          </p:cNvPr>
          <p:cNvCxnSpPr>
            <a:cxnSpLocks/>
          </p:cNvCxnSpPr>
          <p:nvPr/>
        </p:nvCxnSpPr>
        <p:spPr>
          <a:xfrm>
            <a:off x="3267210" y="2673328"/>
            <a:ext cx="691673" cy="486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 xmlns:a16="http://schemas.microsoft.com/office/drawing/2014/main" id="{B28BA7B8-E52B-48AF-B83E-B18120B94557}"/>
              </a:ext>
            </a:extLst>
          </p:cNvPr>
          <p:cNvCxnSpPr>
            <a:cxnSpLocks/>
          </p:cNvCxnSpPr>
          <p:nvPr/>
        </p:nvCxnSpPr>
        <p:spPr>
          <a:xfrm flipH="1">
            <a:off x="3674301" y="3159610"/>
            <a:ext cx="295066" cy="39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 xmlns:a16="http://schemas.microsoft.com/office/drawing/2014/main" id="{7FE5ACBA-A488-4482-A2FE-F43B85622248}"/>
              </a:ext>
            </a:extLst>
          </p:cNvPr>
          <p:cNvCxnSpPr/>
          <p:nvPr/>
        </p:nvCxnSpPr>
        <p:spPr>
          <a:xfrm>
            <a:off x="6484868" y="2659472"/>
            <a:ext cx="691673" cy="486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 xmlns:a16="http://schemas.microsoft.com/office/drawing/2014/main" id="{7048D252-05AE-4E78-A44B-5AAA08EBF0B1}"/>
              </a:ext>
            </a:extLst>
          </p:cNvPr>
          <p:cNvCxnSpPr/>
          <p:nvPr/>
        </p:nvCxnSpPr>
        <p:spPr>
          <a:xfrm flipH="1">
            <a:off x="6881475" y="3145754"/>
            <a:ext cx="295066" cy="39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 xmlns:a16="http://schemas.microsoft.com/office/drawing/2014/main" id="{872FDA9C-71B3-4CE4-B27D-7724A831ABA3}"/>
              </a:ext>
            </a:extLst>
          </p:cNvPr>
          <p:cNvCxnSpPr>
            <a:stCxn id="2" idx="2"/>
          </p:cNvCxnSpPr>
          <p:nvPr/>
        </p:nvCxnSpPr>
        <p:spPr>
          <a:xfrm flipH="1">
            <a:off x="3147802" y="4241979"/>
            <a:ext cx="202141" cy="613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 xmlns:a16="http://schemas.microsoft.com/office/drawing/2014/main" id="{897A516C-5B1D-4AC5-89D0-1282B4780B14}"/>
              </a:ext>
            </a:extLst>
          </p:cNvPr>
          <p:cNvCxnSpPr>
            <a:cxnSpLocks/>
          </p:cNvCxnSpPr>
          <p:nvPr/>
        </p:nvCxnSpPr>
        <p:spPr>
          <a:xfrm>
            <a:off x="3147802" y="4855221"/>
            <a:ext cx="0" cy="768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 xmlns:a16="http://schemas.microsoft.com/office/drawing/2014/main" id="{FD02957F-A15D-4E67-A899-1BACAA3F33DE}"/>
              </a:ext>
            </a:extLst>
          </p:cNvPr>
          <p:cNvCxnSpPr>
            <a:stCxn id="2" idx="2"/>
          </p:cNvCxnSpPr>
          <p:nvPr/>
        </p:nvCxnSpPr>
        <p:spPr>
          <a:xfrm flipH="1">
            <a:off x="2281954" y="4241979"/>
            <a:ext cx="1067989" cy="306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 xmlns:a16="http://schemas.microsoft.com/office/drawing/2014/main" id="{0342B4FC-A5B2-4F5F-AB66-8758DCAB740F}"/>
              </a:ext>
            </a:extLst>
          </p:cNvPr>
          <p:cNvCxnSpPr/>
          <p:nvPr/>
        </p:nvCxnSpPr>
        <p:spPr>
          <a:xfrm flipH="1">
            <a:off x="1990641" y="4559736"/>
            <a:ext cx="291313" cy="574660"/>
          </a:xfrm>
          <a:prstGeom prst="line">
            <a:avLst/>
          </a:prstGeom>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 xmlns:a16="http://schemas.microsoft.com/office/drawing/2014/main" id="{3322EF7E-E476-42D9-9CE2-356C62C50A9D}"/>
              </a:ext>
            </a:extLst>
          </p:cNvPr>
          <p:cNvSpPr/>
          <p:nvPr/>
        </p:nvSpPr>
        <p:spPr>
          <a:xfrm>
            <a:off x="2815948" y="5623965"/>
            <a:ext cx="720270" cy="178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 xmlns:a16="http://schemas.microsoft.com/office/drawing/2014/main" id="{61D7BCC7-F906-4785-A524-6D616F11F305}"/>
              </a:ext>
            </a:extLst>
          </p:cNvPr>
          <p:cNvSpPr/>
          <p:nvPr/>
        </p:nvSpPr>
        <p:spPr>
          <a:xfrm rot="1488134">
            <a:off x="1630506" y="5134396"/>
            <a:ext cx="720270" cy="178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7" name="直線矢印コネクタ 36">
            <a:extLst>
              <a:ext uri="{FF2B5EF4-FFF2-40B4-BE49-F238E27FC236}">
                <a16:creationId xmlns="" xmlns:a16="http://schemas.microsoft.com/office/drawing/2014/main" id="{B2780A84-AA43-42CE-B13C-5F3FE7EB0A3C}"/>
              </a:ext>
            </a:extLst>
          </p:cNvPr>
          <p:cNvCxnSpPr/>
          <p:nvPr/>
        </p:nvCxnSpPr>
        <p:spPr>
          <a:xfrm>
            <a:off x="3328974" y="3097176"/>
            <a:ext cx="0" cy="2526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楕円 37">
            <a:extLst>
              <a:ext uri="{FF2B5EF4-FFF2-40B4-BE49-F238E27FC236}">
                <a16:creationId xmlns="" xmlns:a16="http://schemas.microsoft.com/office/drawing/2014/main" id="{65664B2D-5593-485B-9613-79BB01CF99B7}"/>
              </a:ext>
            </a:extLst>
          </p:cNvPr>
          <p:cNvSpPr/>
          <p:nvPr/>
        </p:nvSpPr>
        <p:spPr>
          <a:xfrm>
            <a:off x="3248872" y="3097176"/>
            <a:ext cx="164431" cy="2299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0" name="直線コネクタ 39">
            <a:extLst>
              <a:ext uri="{FF2B5EF4-FFF2-40B4-BE49-F238E27FC236}">
                <a16:creationId xmlns="" xmlns:a16="http://schemas.microsoft.com/office/drawing/2014/main" id="{F896140E-E870-43C5-AC13-F2202AC2ECD2}"/>
              </a:ext>
            </a:extLst>
          </p:cNvPr>
          <p:cNvCxnSpPr/>
          <p:nvPr/>
        </p:nvCxnSpPr>
        <p:spPr>
          <a:xfrm>
            <a:off x="1777782" y="2573442"/>
            <a:ext cx="453154" cy="437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 xmlns:a16="http://schemas.microsoft.com/office/drawing/2014/main" id="{4FC3FD37-FB9D-43DA-B097-D72D9904C5A2}"/>
              </a:ext>
            </a:extLst>
          </p:cNvPr>
          <p:cNvCxnSpPr/>
          <p:nvPr/>
        </p:nvCxnSpPr>
        <p:spPr>
          <a:xfrm flipV="1">
            <a:off x="2230936" y="2902613"/>
            <a:ext cx="362533" cy="108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 xmlns:a16="http://schemas.microsoft.com/office/drawing/2014/main" id="{6654556C-528A-4CD2-9DF8-206A63379697}"/>
              </a:ext>
            </a:extLst>
          </p:cNvPr>
          <p:cNvCxnSpPr/>
          <p:nvPr/>
        </p:nvCxnSpPr>
        <p:spPr>
          <a:xfrm>
            <a:off x="5047824" y="2519175"/>
            <a:ext cx="453154" cy="437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 xmlns:a16="http://schemas.microsoft.com/office/drawing/2014/main" id="{95679197-49E8-43F6-8866-308D38625961}"/>
              </a:ext>
            </a:extLst>
          </p:cNvPr>
          <p:cNvCxnSpPr/>
          <p:nvPr/>
        </p:nvCxnSpPr>
        <p:spPr>
          <a:xfrm flipV="1">
            <a:off x="5454481" y="2827406"/>
            <a:ext cx="362533" cy="108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 xmlns:a16="http://schemas.microsoft.com/office/drawing/2014/main" id="{E6F2D330-6D0E-4823-BE3E-26742ED036F7}"/>
              </a:ext>
            </a:extLst>
          </p:cNvPr>
          <p:cNvCxnSpPr>
            <a:stCxn id="12" idx="2"/>
          </p:cNvCxnSpPr>
          <p:nvPr/>
        </p:nvCxnSpPr>
        <p:spPr>
          <a:xfrm flipH="1">
            <a:off x="6247051" y="4069213"/>
            <a:ext cx="314081" cy="688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 xmlns:a16="http://schemas.microsoft.com/office/drawing/2014/main" id="{F011C033-EBD5-45B2-83AD-638DA9B84D5F}"/>
              </a:ext>
            </a:extLst>
          </p:cNvPr>
          <p:cNvCxnSpPr>
            <a:cxnSpLocks/>
            <a:endCxn id="51" idx="0"/>
          </p:cNvCxnSpPr>
          <p:nvPr/>
        </p:nvCxnSpPr>
        <p:spPr>
          <a:xfrm>
            <a:off x="6247051" y="4839123"/>
            <a:ext cx="1190361" cy="784842"/>
          </a:xfrm>
          <a:prstGeom prst="line">
            <a:avLst/>
          </a:prstGeom>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 xmlns:a16="http://schemas.microsoft.com/office/drawing/2014/main" id="{8C330BEA-E56D-4327-81D4-0F168BE5F277}"/>
              </a:ext>
            </a:extLst>
          </p:cNvPr>
          <p:cNvSpPr/>
          <p:nvPr/>
        </p:nvSpPr>
        <p:spPr>
          <a:xfrm>
            <a:off x="7029008" y="5623965"/>
            <a:ext cx="816807" cy="178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4" name="直線コネクタ 53">
            <a:extLst>
              <a:ext uri="{FF2B5EF4-FFF2-40B4-BE49-F238E27FC236}">
                <a16:creationId xmlns="" xmlns:a16="http://schemas.microsoft.com/office/drawing/2014/main" id="{EB88DA9F-481E-4515-BA90-BF021F8C2402}"/>
              </a:ext>
            </a:extLst>
          </p:cNvPr>
          <p:cNvCxnSpPr>
            <a:stCxn id="12" idx="2"/>
          </p:cNvCxnSpPr>
          <p:nvPr/>
        </p:nvCxnSpPr>
        <p:spPr>
          <a:xfrm flipH="1">
            <a:off x="5635747" y="4069213"/>
            <a:ext cx="925385" cy="4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 xmlns:a16="http://schemas.microsoft.com/office/drawing/2014/main" id="{87807D52-A96A-422C-9B8D-44910905C3B6}"/>
              </a:ext>
            </a:extLst>
          </p:cNvPr>
          <p:cNvCxnSpPr/>
          <p:nvPr/>
        </p:nvCxnSpPr>
        <p:spPr>
          <a:xfrm flipH="1">
            <a:off x="5322283" y="4559736"/>
            <a:ext cx="313464" cy="761049"/>
          </a:xfrm>
          <a:prstGeom prst="line">
            <a:avLst/>
          </a:prstGeom>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 xmlns:a16="http://schemas.microsoft.com/office/drawing/2014/main" id="{9034554C-CAA9-44CF-851C-28F931BD9F39}"/>
              </a:ext>
            </a:extLst>
          </p:cNvPr>
          <p:cNvSpPr/>
          <p:nvPr/>
        </p:nvSpPr>
        <p:spPr>
          <a:xfrm rot="2027401">
            <a:off x="4920393" y="5327404"/>
            <a:ext cx="805647" cy="182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8" name="直線矢印コネクタ 57">
            <a:extLst>
              <a:ext uri="{FF2B5EF4-FFF2-40B4-BE49-F238E27FC236}">
                <a16:creationId xmlns="" xmlns:a16="http://schemas.microsoft.com/office/drawing/2014/main" id="{A42DD618-1F28-4BCA-AF16-84AA55DBE574}"/>
              </a:ext>
            </a:extLst>
          </p:cNvPr>
          <p:cNvCxnSpPr/>
          <p:nvPr/>
        </p:nvCxnSpPr>
        <p:spPr>
          <a:xfrm>
            <a:off x="6484868" y="3159610"/>
            <a:ext cx="0" cy="2526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 xmlns:a16="http://schemas.microsoft.com/office/drawing/2014/main" id="{B06DD682-3445-4FA5-8035-B65C5621BA7B}"/>
              </a:ext>
            </a:extLst>
          </p:cNvPr>
          <p:cNvSpPr/>
          <p:nvPr/>
        </p:nvSpPr>
        <p:spPr>
          <a:xfrm>
            <a:off x="6398931" y="3071304"/>
            <a:ext cx="164431" cy="2299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 xmlns:a16="http://schemas.microsoft.com/office/drawing/2014/main" id="{9CAC3F96-D46B-49A9-9D38-FCFE2259D6D1}"/>
              </a:ext>
            </a:extLst>
          </p:cNvPr>
          <p:cNvSpPr txBox="1"/>
          <p:nvPr/>
        </p:nvSpPr>
        <p:spPr>
          <a:xfrm>
            <a:off x="3413303" y="5223408"/>
            <a:ext cx="693112" cy="369332"/>
          </a:xfrm>
          <a:prstGeom prst="rect">
            <a:avLst/>
          </a:prstGeom>
          <a:noFill/>
        </p:spPr>
        <p:txBody>
          <a:bodyPr wrap="square" rtlCol="0">
            <a:spAutoFit/>
          </a:bodyPr>
          <a:lstStyle/>
          <a:p>
            <a:r>
              <a:rPr kumimoji="1" lang="ja-JP" altLang="en-US" dirty="0"/>
              <a:t>重心</a:t>
            </a:r>
          </a:p>
        </p:txBody>
      </p:sp>
      <p:sp>
        <p:nvSpPr>
          <p:cNvPr id="61" name="テキスト ボックス 60">
            <a:extLst>
              <a:ext uri="{FF2B5EF4-FFF2-40B4-BE49-F238E27FC236}">
                <a16:creationId xmlns="" xmlns:a16="http://schemas.microsoft.com/office/drawing/2014/main" id="{8A710E8F-10D5-4BA1-A1EA-819C6A78B70C}"/>
              </a:ext>
            </a:extLst>
          </p:cNvPr>
          <p:cNvSpPr txBox="1"/>
          <p:nvPr/>
        </p:nvSpPr>
        <p:spPr>
          <a:xfrm>
            <a:off x="5767380" y="5239593"/>
            <a:ext cx="693112" cy="369332"/>
          </a:xfrm>
          <a:prstGeom prst="rect">
            <a:avLst/>
          </a:prstGeom>
          <a:noFill/>
        </p:spPr>
        <p:txBody>
          <a:bodyPr wrap="square" rtlCol="0">
            <a:spAutoFit/>
          </a:bodyPr>
          <a:lstStyle/>
          <a:p>
            <a:r>
              <a:rPr kumimoji="1" lang="ja-JP" altLang="en-US" dirty="0"/>
              <a:t>重心</a:t>
            </a:r>
          </a:p>
        </p:txBody>
      </p:sp>
      <p:sp>
        <p:nvSpPr>
          <p:cNvPr id="62" name="正方形/長方形 61">
            <a:extLst>
              <a:ext uri="{FF2B5EF4-FFF2-40B4-BE49-F238E27FC236}">
                <a16:creationId xmlns="" xmlns:a16="http://schemas.microsoft.com/office/drawing/2014/main" id="{D10A250E-E3D6-4DB6-8700-32AD466ADC33}"/>
              </a:ext>
            </a:extLst>
          </p:cNvPr>
          <p:cNvSpPr/>
          <p:nvPr/>
        </p:nvSpPr>
        <p:spPr>
          <a:xfrm>
            <a:off x="606903" y="5844836"/>
            <a:ext cx="10814527" cy="410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a:extLst>
              <a:ext uri="{FF2B5EF4-FFF2-40B4-BE49-F238E27FC236}">
                <a16:creationId xmlns="" xmlns:a16="http://schemas.microsoft.com/office/drawing/2014/main" id="{8B7300D5-AC39-4867-8583-FA078A4394EE}"/>
              </a:ext>
            </a:extLst>
          </p:cNvPr>
          <p:cNvSpPr txBox="1"/>
          <p:nvPr/>
        </p:nvSpPr>
        <p:spPr>
          <a:xfrm>
            <a:off x="7810322" y="1796432"/>
            <a:ext cx="3065374" cy="584775"/>
          </a:xfrm>
          <a:prstGeom prst="rect">
            <a:avLst/>
          </a:prstGeom>
          <a:noFill/>
        </p:spPr>
        <p:txBody>
          <a:bodyPr wrap="square" rtlCol="0">
            <a:spAutoFit/>
          </a:bodyPr>
          <a:lstStyle/>
          <a:p>
            <a:r>
              <a:rPr kumimoji="1" lang="ja-JP" altLang="en-US" sz="3200" dirty="0"/>
              <a:t>静歩行と動歩行</a:t>
            </a:r>
          </a:p>
        </p:txBody>
      </p:sp>
      <p:sp>
        <p:nvSpPr>
          <p:cNvPr id="64" name="正方形/長方形 63">
            <a:extLst>
              <a:ext uri="{FF2B5EF4-FFF2-40B4-BE49-F238E27FC236}">
                <a16:creationId xmlns="" xmlns:a16="http://schemas.microsoft.com/office/drawing/2014/main" id="{855EB613-8F57-48A9-8C27-D3464E703449}"/>
              </a:ext>
            </a:extLst>
          </p:cNvPr>
          <p:cNvSpPr/>
          <p:nvPr/>
        </p:nvSpPr>
        <p:spPr>
          <a:xfrm>
            <a:off x="1580308" y="1880368"/>
            <a:ext cx="877163" cy="369332"/>
          </a:xfrm>
          <a:prstGeom prst="rect">
            <a:avLst/>
          </a:prstGeom>
        </p:spPr>
        <p:txBody>
          <a:bodyPr wrap="none">
            <a:spAutoFit/>
          </a:bodyPr>
          <a:lstStyle/>
          <a:p>
            <a:r>
              <a:rPr kumimoji="1" lang="ja-JP" altLang="en-US" dirty="0"/>
              <a:t>静歩行</a:t>
            </a:r>
            <a:endParaRPr lang="ja-JP" altLang="en-US" dirty="0"/>
          </a:p>
        </p:txBody>
      </p:sp>
      <p:sp>
        <p:nvSpPr>
          <p:cNvPr id="65" name="正方形/長方形 64">
            <a:extLst>
              <a:ext uri="{FF2B5EF4-FFF2-40B4-BE49-F238E27FC236}">
                <a16:creationId xmlns="" xmlns:a16="http://schemas.microsoft.com/office/drawing/2014/main" id="{9E1217F9-09BC-429A-9023-D789A455402F}"/>
              </a:ext>
            </a:extLst>
          </p:cNvPr>
          <p:cNvSpPr/>
          <p:nvPr/>
        </p:nvSpPr>
        <p:spPr>
          <a:xfrm>
            <a:off x="4873359" y="1922275"/>
            <a:ext cx="877163" cy="369332"/>
          </a:xfrm>
          <a:prstGeom prst="rect">
            <a:avLst/>
          </a:prstGeom>
        </p:spPr>
        <p:txBody>
          <a:bodyPr wrap="none">
            <a:spAutoFit/>
          </a:bodyPr>
          <a:lstStyle/>
          <a:p>
            <a:r>
              <a:rPr kumimoji="1" lang="ja-JP" altLang="en-US" dirty="0"/>
              <a:t>動歩行</a:t>
            </a:r>
            <a:endParaRPr lang="ja-JP" altLang="en-US" dirty="0"/>
          </a:p>
        </p:txBody>
      </p:sp>
    </p:spTree>
    <p:extLst>
      <p:ext uri="{BB962C8B-B14F-4D97-AF65-F5344CB8AC3E}">
        <p14:creationId xmlns:p14="http://schemas.microsoft.com/office/powerpoint/2010/main" val="393566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270" y="1268628"/>
            <a:ext cx="7850660" cy="4588476"/>
          </a:xfrm>
          <a:prstGeom prst="rect">
            <a:avLst/>
          </a:prstGeom>
        </p:spPr>
      </p:pic>
      <p:sp>
        <p:nvSpPr>
          <p:cNvPr id="3" name="テキスト ボックス 2"/>
          <p:cNvSpPr txBox="1"/>
          <p:nvPr/>
        </p:nvSpPr>
        <p:spPr>
          <a:xfrm>
            <a:off x="2868975" y="691978"/>
            <a:ext cx="7875373" cy="461665"/>
          </a:xfrm>
          <a:prstGeom prst="rect">
            <a:avLst/>
          </a:prstGeom>
          <a:noFill/>
        </p:spPr>
        <p:txBody>
          <a:bodyPr wrap="square" rtlCol="0">
            <a:spAutoFit/>
          </a:bodyPr>
          <a:lstStyle/>
          <a:p>
            <a:r>
              <a:rPr kumimoji="1" lang="ja-JP" altLang="en-US" sz="2400" b="1" u="sng" dirty="0" smtClean="0"/>
              <a:t>ヒュ－マロイドロボットの構成</a:t>
            </a:r>
            <a:endParaRPr kumimoji="1" lang="ja-JP" altLang="en-US" sz="2400" b="1" u="sng" dirty="0"/>
          </a:p>
        </p:txBody>
      </p:sp>
      <p:sp>
        <p:nvSpPr>
          <p:cNvPr id="4" name="テキスト ボックス 3"/>
          <p:cNvSpPr txBox="1"/>
          <p:nvPr/>
        </p:nvSpPr>
        <p:spPr>
          <a:xfrm>
            <a:off x="7786540" y="5703215"/>
            <a:ext cx="3157979" cy="307777"/>
          </a:xfrm>
          <a:prstGeom prst="rect">
            <a:avLst/>
          </a:prstGeom>
          <a:noFill/>
        </p:spPr>
        <p:txBody>
          <a:bodyPr wrap="square" rtlCol="0">
            <a:spAutoFit/>
          </a:bodyPr>
          <a:lstStyle/>
          <a:p>
            <a:r>
              <a:rPr kumimoji="1" lang="ja-JP" altLang="en-US" sz="1400" dirty="0" smtClean="0"/>
              <a:t>出典：</a:t>
            </a:r>
            <a:r>
              <a:rPr kumimoji="1" lang="en-US" altLang="ja-JP" sz="1400" dirty="0" smtClean="0"/>
              <a:t>http:monoist.atmaarkit.co.jp/</a:t>
            </a:r>
            <a:endParaRPr kumimoji="1" lang="ja-JP" altLang="en-US" sz="1400" dirty="0"/>
          </a:p>
        </p:txBody>
      </p:sp>
    </p:spTree>
    <p:extLst>
      <p:ext uri="{BB962C8B-B14F-4D97-AF65-F5344CB8AC3E}">
        <p14:creationId xmlns:p14="http://schemas.microsoft.com/office/powerpoint/2010/main" val="3305724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ロボットにおけるフレ－ム</a:t>
            </a:r>
            <a:r>
              <a:rPr kumimoji="1" lang="ja-JP" altLang="en-US" dirty="0" err="1"/>
              <a:t>問題て何の</a:t>
            </a:r>
            <a:r>
              <a:rPr kumimoji="1" lang="ja-JP" altLang="en-US" dirty="0"/>
              <a:t>こと？</a:t>
            </a:r>
          </a:p>
        </p:txBody>
      </p:sp>
      <p:sp>
        <p:nvSpPr>
          <p:cNvPr id="3" name="テキスト ボックス 2"/>
          <p:cNvSpPr txBox="1"/>
          <p:nvPr/>
        </p:nvSpPr>
        <p:spPr>
          <a:xfrm>
            <a:off x="1392195" y="2743200"/>
            <a:ext cx="9778313" cy="1015663"/>
          </a:xfrm>
          <a:prstGeom prst="rect">
            <a:avLst/>
          </a:prstGeom>
          <a:noFill/>
        </p:spPr>
        <p:txBody>
          <a:bodyPr wrap="square" rtlCol="0">
            <a:spAutoFit/>
          </a:bodyPr>
          <a:lstStyle/>
          <a:p>
            <a:r>
              <a:rPr kumimoji="1" lang="ja-JP" altLang="en-US" sz="2000" b="1" dirty="0"/>
              <a:t>フレ－ム問題とは、人工知能における重要な難問の一つで、</a:t>
            </a:r>
            <a:r>
              <a:rPr kumimoji="1" lang="ja-JP" altLang="en-US" sz="2000" dirty="0">
                <a:solidFill>
                  <a:srgbClr val="FF0000"/>
                </a:solidFill>
                <a:effectLst>
                  <a:outerShdw blurRad="38100" dist="38100" dir="2700000" algn="tl">
                    <a:srgbClr val="000000">
                      <a:alpha val="43137"/>
                    </a:srgbClr>
                  </a:outerShdw>
                </a:effectLst>
              </a:rPr>
              <a:t>有限の情報処理能力</a:t>
            </a:r>
            <a:r>
              <a:rPr kumimoji="1" lang="ja-JP" altLang="en-US" sz="2000" b="1" dirty="0"/>
              <a:t>しかないロボットには、現実に起こりうる問題全てに対処する事が出来ないことを示すものである。　　参照：</a:t>
            </a:r>
            <a:r>
              <a:rPr kumimoji="1" lang="en-US" altLang="ja-JP" sz="2000" b="1" dirty="0"/>
              <a:t>Wikipedia</a:t>
            </a:r>
            <a:endParaRPr kumimoji="1" lang="ja-JP" altLang="en-US" sz="2000" b="1" dirty="0"/>
          </a:p>
        </p:txBody>
      </p:sp>
      <p:sp>
        <p:nvSpPr>
          <p:cNvPr id="4" name="テキスト ボックス 3"/>
          <p:cNvSpPr txBox="1"/>
          <p:nvPr/>
        </p:nvSpPr>
        <p:spPr>
          <a:xfrm>
            <a:off x="1622854" y="4143262"/>
            <a:ext cx="9638270" cy="707886"/>
          </a:xfrm>
          <a:prstGeom prst="rect">
            <a:avLst/>
          </a:prstGeom>
          <a:noFill/>
        </p:spPr>
        <p:txBody>
          <a:bodyPr wrap="square" rtlCol="0">
            <a:spAutoFit/>
          </a:bodyPr>
          <a:lstStyle/>
          <a:p>
            <a:r>
              <a:rPr kumimoji="1" lang="ja-JP" altLang="en-US" sz="2000" b="1" dirty="0"/>
              <a:t>すべての状況について、その対処法をすべてプログラミングすることは不可能</a:t>
            </a:r>
            <a:endParaRPr kumimoji="1" lang="en-US" altLang="ja-JP" sz="2000" b="1" dirty="0"/>
          </a:p>
          <a:p>
            <a:r>
              <a:rPr kumimoji="1" lang="ja-JP" altLang="en-US" sz="2000" b="1" dirty="0"/>
              <a:t>　　　　　　　　　　　　　　　　　　　</a:t>
            </a:r>
            <a:r>
              <a:rPr kumimoji="1" lang="ja-JP" altLang="en-US" sz="2000" b="1" dirty="0">
                <a:solidFill>
                  <a:srgbClr val="FF0000"/>
                </a:solidFill>
              </a:rPr>
              <a:t>（フレ－ム問題）</a:t>
            </a:r>
          </a:p>
        </p:txBody>
      </p:sp>
      <p:sp>
        <p:nvSpPr>
          <p:cNvPr id="5" name="正方形/長方形 4"/>
          <p:cNvSpPr/>
          <p:nvPr/>
        </p:nvSpPr>
        <p:spPr>
          <a:xfrm>
            <a:off x="1532238" y="3840809"/>
            <a:ext cx="9638270" cy="1005016"/>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307491" y="5078509"/>
            <a:ext cx="9086335" cy="923330"/>
          </a:xfrm>
          <a:prstGeom prst="rect">
            <a:avLst/>
          </a:prstGeom>
          <a:noFill/>
        </p:spPr>
        <p:txBody>
          <a:bodyPr wrap="square" rtlCol="0">
            <a:spAutoFit/>
          </a:bodyPr>
          <a:lstStyle/>
          <a:p>
            <a:r>
              <a:rPr kumimoji="1" lang="ja-JP" altLang="en-US" b="1" dirty="0"/>
              <a:t>例：　歩行中に降雨（予想外の事態発生）</a:t>
            </a:r>
            <a:endParaRPr kumimoji="1" lang="en-US" altLang="ja-JP" b="1" dirty="0"/>
          </a:p>
          <a:p>
            <a:r>
              <a:rPr kumimoji="1" lang="ja-JP" altLang="en-US" b="1" dirty="0"/>
              <a:t>人間　　　　　　　雨宿りをする（雨を避ける）</a:t>
            </a:r>
            <a:endParaRPr kumimoji="1" lang="en-US" altLang="ja-JP" b="1" dirty="0"/>
          </a:p>
          <a:p>
            <a:r>
              <a:rPr kumimoji="1" lang="ja-JP" altLang="en-US" b="1" dirty="0"/>
              <a:t>ロボット　　　　　 雨の中を進む　</a:t>
            </a:r>
          </a:p>
        </p:txBody>
      </p:sp>
      <p:cxnSp>
        <p:nvCxnSpPr>
          <p:cNvPr id="7" name="直線矢印コネクタ 6"/>
          <p:cNvCxnSpPr/>
          <p:nvPr/>
        </p:nvCxnSpPr>
        <p:spPr>
          <a:xfrm>
            <a:off x="4250724" y="5540174"/>
            <a:ext cx="502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4250724" y="5807676"/>
            <a:ext cx="502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524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584" y="698155"/>
            <a:ext cx="4429897" cy="2438401"/>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152" y="3367217"/>
            <a:ext cx="4182762" cy="2489886"/>
          </a:xfrm>
          <a:prstGeom prst="rect">
            <a:avLst/>
          </a:prstGeom>
        </p:spPr>
      </p:pic>
      <p:sp>
        <p:nvSpPr>
          <p:cNvPr id="4" name="テキスト ボックス 3"/>
          <p:cNvSpPr txBox="1"/>
          <p:nvPr/>
        </p:nvSpPr>
        <p:spPr>
          <a:xfrm>
            <a:off x="807308" y="1169771"/>
            <a:ext cx="3550508" cy="1200329"/>
          </a:xfrm>
          <a:prstGeom prst="rect">
            <a:avLst/>
          </a:prstGeom>
          <a:noFill/>
        </p:spPr>
        <p:txBody>
          <a:bodyPr wrap="square" rtlCol="0">
            <a:spAutoFit/>
          </a:bodyPr>
          <a:lstStyle/>
          <a:p>
            <a:r>
              <a:rPr kumimoji="1" lang="ja-JP" altLang="en-US" dirty="0" smtClean="0"/>
              <a:t>安全君１号の使命：</a:t>
            </a:r>
            <a:endParaRPr kumimoji="1" lang="en-US" altLang="ja-JP" dirty="0" smtClean="0"/>
          </a:p>
          <a:p>
            <a:r>
              <a:rPr kumimoji="1" lang="ja-JP" altLang="en-US" dirty="0" smtClean="0"/>
              <a:t>爆弾が仕掛けられている部屋から</a:t>
            </a:r>
            <a:endParaRPr kumimoji="1" lang="en-US" altLang="ja-JP" dirty="0" smtClean="0"/>
          </a:p>
          <a:p>
            <a:r>
              <a:rPr kumimoji="1" lang="ja-JP" altLang="en-US" dirty="0" smtClean="0"/>
              <a:t>台車に乗せて貴重な美術品を取り出してくる</a:t>
            </a:r>
            <a:endParaRPr kumimoji="1" lang="ja-JP" altLang="en-US" dirty="0"/>
          </a:p>
        </p:txBody>
      </p:sp>
      <p:sp>
        <p:nvSpPr>
          <p:cNvPr id="5" name="テキスト ボックス 4"/>
          <p:cNvSpPr txBox="1"/>
          <p:nvPr/>
        </p:nvSpPr>
        <p:spPr>
          <a:xfrm>
            <a:off x="955590" y="3896497"/>
            <a:ext cx="3995350" cy="1477328"/>
          </a:xfrm>
          <a:prstGeom prst="rect">
            <a:avLst/>
          </a:prstGeom>
          <a:noFill/>
        </p:spPr>
        <p:txBody>
          <a:bodyPr wrap="square" rtlCol="0">
            <a:spAutoFit/>
          </a:bodyPr>
          <a:lstStyle/>
          <a:p>
            <a:r>
              <a:rPr kumimoji="1" lang="ja-JP" altLang="en-US" dirty="0" smtClean="0"/>
              <a:t>改良安全君２号：</a:t>
            </a:r>
            <a:endParaRPr kumimoji="1" lang="en-US" altLang="ja-JP" dirty="0" smtClean="0"/>
          </a:p>
          <a:p>
            <a:r>
              <a:rPr kumimoji="1" lang="ja-JP" altLang="en-US" dirty="0" smtClean="0"/>
              <a:t>台車を動かしたときの影響を考える</a:t>
            </a:r>
            <a:endParaRPr kumimoji="1" lang="en-US" altLang="ja-JP" dirty="0" smtClean="0"/>
          </a:p>
          <a:p>
            <a:r>
              <a:rPr kumimoji="1" lang="ja-JP" altLang="en-US" dirty="0" smtClean="0"/>
              <a:t>・台車を動かしても天井落ちてこないか</a:t>
            </a:r>
            <a:endParaRPr kumimoji="1" lang="en-US" altLang="ja-JP" dirty="0" smtClean="0"/>
          </a:p>
          <a:p>
            <a:r>
              <a:rPr kumimoji="1" lang="ja-JP" altLang="en-US" dirty="0" smtClean="0"/>
              <a:t>・・・・・・・・・部屋の電気は消えない</a:t>
            </a:r>
            <a:endParaRPr kumimoji="1" lang="en-US" altLang="ja-JP" dirty="0" smtClean="0"/>
          </a:p>
          <a:p>
            <a:r>
              <a:rPr kumimoji="1" lang="ja-JP" altLang="en-US" dirty="0" smtClean="0"/>
              <a:t>・・・・・・・・・壁に穴があいたりしない</a:t>
            </a:r>
            <a:endParaRPr kumimoji="1" lang="ja-JP" altLang="en-US" dirty="0"/>
          </a:p>
        </p:txBody>
      </p:sp>
      <p:sp>
        <p:nvSpPr>
          <p:cNvPr id="6" name="右矢印 5"/>
          <p:cNvSpPr/>
          <p:nvPr/>
        </p:nvSpPr>
        <p:spPr>
          <a:xfrm>
            <a:off x="4695568" y="1617535"/>
            <a:ext cx="79907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右矢印 6"/>
          <p:cNvSpPr/>
          <p:nvPr/>
        </p:nvSpPr>
        <p:spPr>
          <a:xfrm>
            <a:off x="4950940" y="4399005"/>
            <a:ext cx="790833" cy="3542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4504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29016" y="1036424"/>
            <a:ext cx="5486400" cy="369332"/>
          </a:xfrm>
          <a:prstGeom prst="rect">
            <a:avLst/>
          </a:prstGeom>
          <a:noFill/>
        </p:spPr>
        <p:txBody>
          <a:bodyPr wrap="square" rtlCol="0">
            <a:spAutoFit/>
          </a:bodyPr>
          <a:lstStyle/>
          <a:p>
            <a:r>
              <a:rPr kumimoji="1" lang="ja-JP" altLang="en-US" dirty="0" smtClean="0"/>
              <a:t>ヒュ－マロイドロボットのＺＭＰと動力学</a:t>
            </a:r>
            <a:endParaRPr kumimoji="1" lang="ja-JP" altLang="en-US" dirty="0"/>
          </a:p>
        </p:txBody>
      </p:sp>
      <p:sp>
        <p:nvSpPr>
          <p:cNvPr id="3" name="テキスト ボックス 2"/>
          <p:cNvSpPr txBox="1"/>
          <p:nvPr/>
        </p:nvSpPr>
        <p:spPr>
          <a:xfrm>
            <a:off x="1441621" y="2321520"/>
            <a:ext cx="7661189" cy="646331"/>
          </a:xfrm>
          <a:prstGeom prst="rect">
            <a:avLst/>
          </a:prstGeom>
          <a:noFill/>
        </p:spPr>
        <p:txBody>
          <a:bodyPr wrap="square" rtlCol="0">
            <a:spAutoFit/>
          </a:bodyPr>
          <a:lstStyle/>
          <a:p>
            <a:r>
              <a:rPr kumimoji="1" lang="ja-JP" altLang="en-US" dirty="0" smtClean="0"/>
              <a:t>ヒュ－マロイドロボット・・・・足裏が床面と接触を維持できるかを判定</a:t>
            </a:r>
            <a:endParaRPr kumimoji="1" lang="en-US" altLang="ja-JP" dirty="0" smtClean="0"/>
          </a:p>
          <a:p>
            <a:r>
              <a:rPr kumimoji="1" lang="ja-JP" altLang="en-US" dirty="0"/>
              <a:t>　</a:t>
            </a:r>
            <a:r>
              <a:rPr kumimoji="1" lang="ja-JP" altLang="en-US" dirty="0" smtClean="0"/>
              <a:t>　　　　　　　　　　　　　　　接触を維持できるロボットの動作を計画</a:t>
            </a:r>
            <a:endParaRPr kumimoji="1" lang="ja-JP" altLang="en-US" dirty="0"/>
          </a:p>
        </p:txBody>
      </p:sp>
      <p:sp>
        <p:nvSpPr>
          <p:cNvPr id="4" name="上矢印 3"/>
          <p:cNvSpPr/>
          <p:nvPr/>
        </p:nvSpPr>
        <p:spPr>
          <a:xfrm>
            <a:off x="5387546" y="3566984"/>
            <a:ext cx="263611" cy="461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97427" y="4580238"/>
            <a:ext cx="5601730" cy="646331"/>
          </a:xfrm>
          <a:prstGeom prst="rect">
            <a:avLst/>
          </a:prstGeom>
          <a:noFill/>
        </p:spPr>
        <p:txBody>
          <a:bodyPr wrap="square" rtlCol="0">
            <a:spAutoFit/>
          </a:bodyPr>
          <a:lstStyle/>
          <a:p>
            <a:r>
              <a:rPr kumimoji="1" lang="ja-JP" altLang="en-US" dirty="0" smtClean="0"/>
              <a:t>上記目的に用いられるのがＺＭＰ（</a:t>
            </a:r>
            <a:r>
              <a:rPr kumimoji="1" lang="en-US" altLang="ja-JP" dirty="0" smtClean="0"/>
              <a:t>Zero-Moment Point)</a:t>
            </a:r>
          </a:p>
          <a:p>
            <a:endParaRPr kumimoji="1" lang="ja-JP" altLang="en-US" dirty="0"/>
          </a:p>
        </p:txBody>
      </p:sp>
      <p:sp>
        <p:nvSpPr>
          <p:cNvPr id="6" name="テキスト ボックス 5"/>
          <p:cNvSpPr txBox="1"/>
          <p:nvPr/>
        </p:nvSpPr>
        <p:spPr>
          <a:xfrm>
            <a:off x="881447" y="796897"/>
            <a:ext cx="1441621" cy="338554"/>
          </a:xfrm>
          <a:prstGeom prst="rect">
            <a:avLst/>
          </a:prstGeom>
          <a:noFill/>
        </p:spPr>
        <p:txBody>
          <a:bodyPr wrap="square" rtlCol="0">
            <a:spAutoFit/>
          </a:bodyPr>
          <a:lstStyle/>
          <a:p>
            <a:r>
              <a:rPr kumimoji="1" lang="ja-JP" altLang="en-US" sz="1600" b="1" u="sng" dirty="0" smtClean="0">
                <a:effectLst>
                  <a:outerShdw blurRad="38100" dist="38100" dir="2700000" algn="tl">
                    <a:srgbClr val="000000">
                      <a:alpha val="43137"/>
                    </a:srgbClr>
                  </a:outerShdw>
                </a:effectLst>
              </a:rPr>
              <a:t>ロボット工学</a:t>
            </a:r>
            <a:endParaRPr kumimoji="1" lang="ja-JP" altLang="en-US" sz="1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6700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083027" y="1103866"/>
            <a:ext cx="411892" cy="939114"/>
          </a:xfrm>
          <a:prstGeom prst="line">
            <a:avLst/>
          </a:prstGeom>
        </p:spPr>
        <p:style>
          <a:lnRef idx="1">
            <a:schemeClr val="dk1"/>
          </a:lnRef>
          <a:fillRef idx="0">
            <a:schemeClr val="dk1"/>
          </a:fillRef>
          <a:effectRef idx="0">
            <a:schemeClr val="dk1"/>
          </a:effectRef>
          <a:fontRef idx="minor">
            <a:schemeClr val="tx1"/>
          </a:fontRef>
        </p:style>
      </p:cxnSp>
      <p:cxnSp>
        <p:nvCxnSpPr>
          <p:cNvPr id="5" name="直線コネクタ 4"/>
          <p:cNvCxnSpPr/>
          <p:nvPr/>
        </p:nvCxnSpPr>
        <p:spPr>
          <a:xfrm flipH="1">
            <a:off x="2858530" y="1021492"/>
            <a:ext cx="32951" cy="881449"/>
          </a:xfrm>
          <a:prstGeom prst="line">
            <a:avLst/>
          </a:prstGeom>
        </p:spPr>
        <p:style>
          <a:lnRef idx="1">
            <a:schemeClr val="dk1"/>
          </a:lnRef>
          <a:fillRef idx="0">
            <a:schemeClr val="dk1"/>
          </a:fillRef>
          <a:effectRef idx="0">
            <a:schemeClr val="dk1"/>
          </a:effectRef>
          <a:fontRef idx="minor">
            <a:schemeClr val="tx1"/>
          </a:fontRef>
        </p:style>
      </p:cxnSp>
      <p:sp>
        <p:nvSpPr>
          <p:cNvPr id="8" name="フリーフォーム 7"/>
          <p:cNvSpPr/>
          <p:nvPr/>
        </p:nvSpPr>
        <p:spPr>
          <a:xfrm>
            <a:off x="2193560" y="1886465"/>
            <a:ext cx="1612321" cy="667266"/>
          </a:xfrm>
          <a:custGeom>
            <a:avLst/>
            <a:gdLst>
              <a:gd name="connsiteX0" fmla="*/ 673208 w 1611831"/>
              <a:gd name="connsiteY0" fmla="*/ 0 h 613998"/>
              <a:gd name="connsiteX1" fmla="*/ 1389899 w 1611831"/>
              <a:gd name="connsiteY1" fmla="*/ 255373 h 613998"/>
              <a:gd name="connsiteX2" fmla="*/ 1389899 w 1611831"/>
              <a:gd name="connsiteY2" fmla="*/ 255373 h 613998"/>
              <a:gd name="connsiteX3" fmla="*/ 1538181 w 1611831"/>
              <a:gd name="connsiteY3" fmla="*/ 527221 h 613998"/>
              <a:gd name="connsiteX4" fmla="*/ 63608 w 1611831"/>
              <a:gd name="connsiteY4" fmla="*/ 593124 h 613998"/>
              <a:gd name="connsiteX5" fmla="*/ 269554 w 1611831"/>
              <a:gd name="connsiteY5" fmla="*/ 197708 h 613998"/>
              <a:gd name="connsiteX6" fmla="*/ 286029 w 1611831"/>
              <a:gd name="connsiteY6" fmla="*/ 172994 h 613998"/>
              <a:gd name="connsiteX7" fmla="*/ 277791 w 1611831"/>
              <a:gd name="connsiteY7" fmla="*/ 181232 h 61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831" h="613998">
                <a:moveTo>
                  <a:pt x="673208" y="0"/>
                </a:moveTo>
                <a:lnTo>
                  <a:pt x="1389899" y="255373"/>
                </a:lnTo>
                <a:lnTo>
                  <a:pt x="1389899" y="255373"/>
                </a:lnTo>
                <a:cubicBezTo>
                  <a:pt x="1414613" y="300681"/>
                  <a:pt x="1759230" y="470929"/>
                  <a:pt x="1538181" y="527221"/>
                </a:cubicBezTo>
                <a:cubicBezTo>
                  <a:pt x="1317132" y="583513"/>
                  <a:pt x="275046" y="648043"/>
                  <a:pt x="63608" y="593124"/>
                </a:cubicBezTo>
                <a:cubicBezTo>
                  <a:pt x="-147830" y="538205"/>
                  <a:pt x="232484" y="267730"/>
                  <a:pt x="269554" y="197708"/>
                </a:cubicBezTo>
                <a:cubicBezTo>
                  <a:pt x="306624" y="127686"/>
                  <a:pt x="284656" y="175740"/>
                  <a:pt x="286029" y="172994"/>
                </a:cubicBezTo>
                <a:cubicBezTo>
                  <a:pt x="287402" y="170248"/>
                  <a:pt x="282596" y="175740"/>
                  <a:pt x="277791" y="181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V="1">
            <a:off x="2446638" y="2314832"/>
            <a:ext cx="0" cy="238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flipH="1" flipV="1">
            <a:off x="2561968" y="2207741"/>
            <a:ext cx="12358" cy="345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p:cNvCxnSpPr/>
          <p:nvPr/>
        </p:nvCxnSpPr>
        <p:spPr>
          <a:xfrm flipH="1" flipV="1">
            <a:off x="2710252" y="2199503"/>
            <a:ext cx="32950" cy="362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H="1" flipV="1">
            <a:off x="2858530" y="2199503"/>
            <a:ext cx="32951" cy="3624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flipH="1" flipV="1">
            <a:off x="3050295" y="2084173"/>
            <a:ext cx="14183" cy="4160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flipV="1">
            <a:off x="3245708" y="2141842"/>
            <a:ext cx="0" cy="354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3459893" y="2141842"/>
            <a:ext cx="0" cy="337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2240692" y="2434281"/>
            <a:ext cx="0" cy="193589"/>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719384" y="2360142"/>
            <a:ext cx="0" cy="193589"/>
          </a:xfrm>
          <a:prstGeom prst="line">
            <a:avLst/>
          </a:prstGeom>
        </p:spPr>
        <p:style>
          <a:lnRef idx="1">
            <a:schemeClr val="dk1"/>
          </a:lnRef>
          <a:fillRef idx="0">
            <a:schemeClr val="dk1"/>
          </a:fillRef>
          <a:effectRef idx="0">
            <a:schemeClr val="dk1"/>
          </a:effectRef>
          <a:fontRef idx="minor">
            <a:schemeClr val="tx1"/>
          </a:fontRef>
        </p:style>
      </p:cxnSp>
      <p:sp>
        <p:nvSpPr>
          <p:cNvPr id="30" name="フリーフォーム 29"/>
          <p:cNvSpPr/>
          <p:nvPr/>
        </p:nvSpPr>
        <p:spPr>
          <a:xfrm>
            <a:off x="2248930" y="2125362"/>
            <a:ext cx="1864363" cy="271849"/>
          </a:xfrm>
          <a:custGeom>
            <a:avLst/>
            <a:gdLst>
              <a:gd name="connsiteX0" fmla="*/ 0 w 1864363"/>
              <a:gd name="connsiteY0" fmla="*/ 271849 h 271849"/>
              <a:gd name="connsiteX1" fmla="*/ 263611 w 1864363"/>
              <a:gd name="connsiteY1" fmla="*/ 107092 h 271849"/>
              <a:gd name="connsiteX2" fmla="*/ 799070 w 1864363"/>
              <a:gd name="connsiteY2" fmla="*/ 0 h 271849"/>
              <a:gd name="connsiteX3" fmla="*/ 1754659 w 1864363"/>
              <a:gd name="connsiteY3" fmla="*/ 41189 h 271849"/>
              <a:gd name="connsiteX4" fmla="*/ 1804086 w 1864363"/>
              <a:gd name="connsiteY4" fmla="*/ 41189 h 271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363" h="271849">
                <a:moveTo>
                  <a:pt x="0" y="271849"/>
                </a:moveTo>
                <a:cubicBezTo>
                  <a:pt x="65216" y="212124"/>
                  <a:pt x="130433" y="152400"/>
                  <a:pt x="263611" y="107092"/>
                </a:cubicBezTo>
                <a:cubicBezTo>
                  <a:pt x="396789" y="61784"/>
                  <a:pt x="550562" y="10984"/>
                  <a:pt x="799070" y="0"/>
                </a:cubicBezTo>
                <a:lnTo>
                  <a:pt x="1754659" y="41189"/>
                </a:lnTo>
                <a:cubicBezTo>
                  <a:pt x="1922162" y="48054"/>
                  <a:pt x="1863124" y="44621"/>
                  <a:pt x="1804086" y="4118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2" name="直線コネクタ 31"/>
          <p:cNvCxnSpPr/>
          <p:nvPr/>
        </p:nvCxnSpPr>
        <p:spPr>
          <a:xfrm flipV="1">
            <a:off x="2034746" y="2479593"/>
            <a:ext cx="1935892" cy="51482"/>
          </a:xfrm>
          <a:prstGeom prst="line">
            <a:avLst/>
          </a:prstGeom>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2099057" y="2553731"/>
            <a:ext cx="870918" cy="276999"/>
          </a:xfrm>
          <a:prstGeom prst="rect">
            <a:avLst/>
          </a:prstGeom>
          <a:noFill/>
        </p:spPr>
        <p:txBody>
          <a:bodyPr wrap="square" rtlCol="0">
            <a:spAutoFit/>
          </a:bodyPr>
          <a:lstStyle/>
          <a:p>
            <a:r>
              <a:rPr kumimoji="1" lang="en-US" altLang="ja-JP" sz="1200" dirty="0" smtClean="0"/>
              <a:t>x1</a:t>
            </a:r>
            <a:endParaRPr kumimoji="1" lang="ja-JP" altLang="en-US" sz="1200" dirty="0"/>
          </a:p>
        </p:txBody>
      </p:sp>
      <p:sp>
        <p:nvSpPr>
          <p:cNvPr id="34" name="テキスト ボックス 33"/>
          <p:cNvSpPr txBox="1"/>
          <p:nvPr/>
        </p:nvSpPr>
        <p:spPr>
          <a:xfrm>
            <a:off x="3649362" y="2561968"/>
            <a:ext cx="601362" cy="276999"/>
          </a:xfrm>
          <a:prstGeom prst="rect">
            <a:avLst/>
          </a:prstGeom>
          <a:noFill/>
        </p:spPr>
        <p:txBody>
          <a:bodyPr wrap="square" rtlCol="0">
            <a:spAutoFit/>
          </a:bodyPr>
          <a:lstStyle/>
          <a:p>
            <a:r>
              <a:rPr kumimoji="1" lang="en-US" altLang="ja-JP" sz="1200" dirty="0" smtClean="0"/>
              <a:t>x2</a:t>
            </a:r>
            <a:endParaRPr kumimoji="1" lang="ja-JP" altLang="en-US" sz="1200" dirty="0"/>
          </a:p>
        </p:txBody>
      </p:sp>
      <p:pic>
        <p:nvPicPr>
          <p:cNvPr id="1026" name="Picture 2" descr="床反力 に対する画像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029" y="1002442"/>
            <a:ext cx="16383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直線矢印コネクタ 36"/>
          <p:cNvCxnSpPr/>
          <p:nvPr/>
        </p:nvCxnSpPr>
        <p:spPr>
          <a:xfrm>
            <a:off x="4034245" y="2176848"/>
            <a:ext cx="0" cy="26979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H="1">
            <a:off x="2858530" y="1020462"/>
            <a:ext cx="32951" cy="881449"/>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4800364" y="1074003"/>
            <a:ext cx="411892" cy="939114"/>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flipH="1">
            <a:off x="5557097" y="1002442"/>
            <a:ext cx="44633" cy="826356"/>
          </a:xfrm>
          <a:prstGeom prst="line">
            <a:avLst/>
          </a:prstGeom>
        </p:spPr>
        <p:style>
          <a:lnRef idx="1">
            <a:schemeClr val="dk1"/>
          </a:lnRef>
          <a:fillRef idx="0">
            <a:schemeClr val="dk1"/>
          </a:fillRef>
          <a:effectRef idx="0">
            <a:schemeClr val="dk1"/>
          </a:effectRef>
          <a:fontRef idx="minor">
            <a:schemeClr val="tx1"/>
          </a:fontRef>
        </p:style>
      </p:cxnSp>
      <p:sp>
        <p:nvSpPr>
          <p:cNvPr id="46" name="フリーフォーム 45"/>
          <p:cNvSpPr/>
          <p:nvPr/>
        </p:nvSpPr>
        <p:spPr>
          <a:xfrm>
            <a:off x="4907456" y="1828798"/>
            <a:ext cx="1612321" cy="667266"/>
          </a:xfrm>
          <a:custGeom>
            <a:avLst/>
            <a:gdLst>
              <a:gd name="connsiteX0" fmla="*/ 673208 w 1611831"/>
              <a:gd name="connsiteY0" fmla="*/ 0 h 613998"/>
              <a:gd name="connsiteX1" fmla="*/ 1389899 w 1611831"/>
              <a:gd name="connsiteY1" fmla="*/ 255373 h 613998"/>
              <a:gd name="connsiteX2" fmla="*/ 1389899 w 1611831"/>
              <a:gd name="connsiteY2" fmla="*/ 255373 h 613998"/>
              <a:gd name="connsiteX3" fmla="*/ 1538181 w 1611831"/>
              <a:gd name="connsiteY3" fmla="*/ 527221 h 613998"/>
              <a:gd name="connsiteX4" fmla="*/ 63608 w 1611831"/>
              <a:gd name="connsiteY4" fmla="*/ 593124 h 613998"/>
              <a:gd name="connsiteX5" fmla="*/ 269554 w 1611831"/>
              <a:gd name="connsiteY5" fmla="*/ 197708 h 613998"/>
              <a:gd name="connsiteX6" fmla="*/ 286029 w 1611831"/>
              <a:gd name="connsiteY6" fmla="*/ 172994 h 613998"/>
              <a:gd name="connsiteX7" fmla="*/ 277791 w 1611831"/>
              <a:gd name="connsiteY7" fmla="*/ 181232 h 61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831" h="613998">
                <a:moveTo>
                  <a:pt x="673208" y="0"/>
                </a:moveTo>
                <a:lnTo>
                  <a:pt x="1389899" y="255373"/>
                </a:lnTo>
                <a:lnTo>
                  <a:pt x="1389899" y="255373"/>
                </a:lnTo>
                <a:cubicBezTo>
                  <a:pt x="1414613" y="300681"/>
                  <a:pt x="1759230" y="470929"/>
                  <a:pt x="1538181" y="527221"/>
                </a:cubicBezTo>
                <a:cubicBezTo>
                  <a:pt x="1317132" y="583513"/>
                  <a:pt x="275046" y="648043"/>
                  <a:pt x="63608" y="593124"/>
                </a:cubicBezTo>
                <a:cubicBezTo>
                  <a:pt x="-147830" y="538205"/>
                  <a:pt x="232484" y="267730"/>
                  <a:pt x="269554" y="197708"/>
                </a:cubicBezTo>
                <a:cubicBezTo>
                  <a:pt x="306624" y="127686"/>
                  <a:pt x="284656" y="175740"/>
                  <a:pt x="286029" y="172994"/>
                </a:cubicBezTo>
                <a:cubicBezTo>
                  <a:pt x="287402" y="170248"/>
                  <a:pt x="282596" y="175740"/>
                  <a:pt x="277791" y="181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a:off x="4575647" y="2446642"/>
            <a:ext cx="3318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p:cNvCxnSpPr/>
          <p:nvPr/>
        </p:nvCxnSpPr>
        <p:spPr>
          <a:xfrm flipV="1">
            <a:off x="4679092" y="2162431"/>
            <a:ext cx="0" cy="294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flipH="1">
            <a:off x="4993714" y="2366049"/>
            <a:ext cx="9613" cy="227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400800" y="2292179"/>
            <a:ext cx="8238" cy="269789"/>
          </a:xfrm>
          <a:prstGeom prst="line">
            <a:avLst/>
          </a:prstGeom>
        </p:spPr>
        <p:style>
          <a:lnRef idx="1">
            <a:schemeClr val="dk1"/>
          </a:lnRef>
          <a:fillRef idx="0">
            <a:schemeClr val="dk1"/>
          </a:fillRef>
          <a:effectRef idx="0">
            <a:schemeClr val="dk1"/>
          </a:effectRef>
          <a:fontRef idx="minor">
            <a:schemeClr val="tx1"/>
          </a:fontRef>
        </p:style>
      </p:cxnSp>
      <p:sp>
        <p:nvSpPr>
          <p:cNvPr id="64" name="テキスト ボックス 63"/>
          <p:cNvSpPr txBox="1"/>
          <p:nvPr/>
        </p:nvSpPr>
        <p:spPr>
          <a:xfrm>
            <a:off x="4831146" y="2531075"/>
            <a:ext cx="870918" cy="276999"/>
          </a:xfrm>
          <a:prstGeom prst="rect">
            <a:avLst/>
          </a:prstGeom>
          <a:noFill/>
        </p:spPr>
        <p:txBody>
          <a:bodyPr wrap="square" rtlCol="0">
            <a:spAutoFit/>
          </a:bodyPr>
          <a:lstStyle/>
          <a:p>
            <a:r>
              <a:rPr kumimoji="1" lang="en-US" altLang="ja-JP" sz="1200" dirty="0" smtClean="0"/>
              <a:t>x1</a:t>
            </a:r>
            <a:endParaRPr kumimoji="1" lang="ja-JP" altLang="en-US" sz="1200" dirty="0"/>
          </a:p>
        </p:txBody>
      </p:sp>
      <p:sp>
        <p:nvSpPr>
          <p:cNvPr id="65" name="テキスト ボックス 64"/>
          <p:cNvSpPr txBox="1"/>
          <p:nvPr/>
        </p:nvSpPr>
        <p:spPr>
          <a:xfrm>
            <a:off x="6287165" y="2505343"/>
            <a:ext cx="601362" cy="276999"/>
          </a:xfrm>
          <a:prstGeom prst="rect">
            <a:avLst/>
          </a:prstGeom>
          <a:noFill/>
        </p:spPr>
        <p:txBody>
          <a:bodyPr wrap="square" rtlCol="0">
            <a:spAutoFit/>
          </a:bodyPr>
          <a:lstStyle/>
          <a:p>
            <a:r>
              <a:rPr kumimoji="1" lang="en-US" altLang="ja-JP" sz="1200" dirty="0" smtClean="0"/>
              <a:t>x2</a:t>
            </a:r>
            <a:endParaRPr kumimoji="1" lang="ja-JP" altLang="en-US" sz="1200" dirty="0"/>
          </a:p>
        </p:txBody>
      </p:sp>
      <p:cxnSp>
        <p:nvCxnSpPr>
          <p:cNvPr id="66" name="直線矢印コネクタ 65"/>
          <p:cNvCxnSpPr/>
          <p:nvPr/>
        </p:nvCxnSpPr>
        <p:spPr>
          <a:xfrm>
            <a:off x="4993714" y="2471356"/>
            <a:ext cx="241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p:nvPr/>
        </p:nvCxnSpPr>
        <p:spPr>
          <a:xfrm>
            <a:off x="5212256" y="2446642"/>
            <a:ext cx="241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p:cNvCxnSpPr/>
          <p:nvPr/>
        </p:nvCxnSpPr>
        <p:spPr>
          <a:xfrm>
            <a:off x="5412935" y="2468263"/>
            <a:ext cx="241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直線矢印コネクタ 69"/>
          <p:cNvCxnSpPr/>
          <p:nvPr/>
        </p:nvCxnSpPr>
        <p:spPr>
          <a:xfrm>
            <a:off x="5618881" y="2427073"/>
            <a:ext cx="241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直線矢印コネクタ 70"/>
          <p:cNvCxnSpPr/>
          <p:nvPr/>
        </p:nvCxnSpPr>
        <p:spPr>
          <a:xfrm>
            <a:off x="5860749" y="2438405"/>
            <a:ext cx="241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線矢印コネクタ 71"/>
          <p:cNvCxnSpPr/>
          <p:nvPr/>
        </p:nvCxnSpPr>
        <p:spPr>
          <a:xfrm>
            <a:off x="6102617" y="2427073"/>
            <a:ext cx="241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p:nvPr/>
        </p:nvCxnSpPr>
        <p:spPr>
          <a:xfrm>
            <a:off x="6344485" y="2427073"/>
            <a:ext cx="241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線コネクタ 73"/>
          <p:cNvCxnSpPr/>
          <p:nvPr/>
        </p:nvCxnSpPr>
        <p:spPr>
          <a:xfrm>
            <a:off x="5755262" y="2146459"/>
            <a:ext cx="0" cy="48141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134347" y="2160373"/>
            <a:ext cx="0" cy="509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5777898" y="2207741"/>
            <a:ext cx="36280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0" name="テキスト ボックス 79"/>
          <p:cNvSpPr txBox="1"/>
          <p:nvPr/>
        </p:nvSpPr>
        <p:spPr>
          <a:xfrm>
            <a:off x="2819847" y="2561968"/>
            <a:ext cx="1471705" cy="369332"/>
          </a:xfrm>
          <a:prstGeom prst="rect">
            <a:avLst/>
          </a:prstGeom>
          <a:noFill/>
        </p:spPr>
        <p:txBody>
          <a:bodyPr wrap="square" rtlCol="0">
            <a:spAutoFit/>
          </a:bodyPr>
          <a:lstStyle/>
          <a:p>
            <a:r>
              <a:rPr kumimoji="1" lang="en-US" altLang="ja-JP" dirty="0"/>
              <a:t>ε</a:t>
            </a:r>
            <a:endParaRPr kumimoji="1" lang="ja-JP" altLang="en-US" dirty="0"/>
          </a:p>
        </p:txBody>
      </p:sp>
      <p:sp>
        <p:nvSpPr>
          <p:cNvPr id="82" name="テキスト ボックス 81"/>
          <p:cNvSpPr txBox="1"/>
          <p:nvPr/>
        </p:nvSpPr>
        <p:spPr>
          <a:xfrm>
            <a:off x="5731526" y="1846120"/>
            <a:ext cx="1679371" cy="369332"/>
          </a:xfrm>
          <a:prstGeom prst="rect">
            <a:avLst/>
          </a:prstGeom>
          <a:noFill/>
        </p:spPr>
        <p:txBody>
          <a:bodyPr wrap="square" rtlCol="0">
            <a:spAutoFit/>
          </a:bodyPr>
          <a:lstStyle/>
          <a:p>
            <a:r>
              <a:rPr kumimoji="1" lang="el-GR" altLang="ja-JP" dirty="0" smtClean="0"/>
              <a:t>σ</a:t>
            </a:r>
            <a:r>
              <a:rPr kumimoji="1" lang="en-US" altLang="ja-JP" dirty="0" smtClean="0"/>
              <a:t>(</a:t>
            </a:r>
            <a:endParaRPr kumimoji="1" lang="ja-JP" altLang="en-US" dirty="0"/>
          </a:p>
        </p:txBody>
      </p:sp>
      <p:sp>
        <p:nvSpPr>
          <p:cNvPr id="83" name="テキスト ボックス 82"/>
          <p:cNvSpPr txBox="1"/>
          <p:nvPr/>
        </p:nvSpPr>
        <p:spPr>
          <a:xfrm>
            <a:off x="5928216" y="1846120"/>
            <a:ext cx="890361" cy="369332"/>
          </a:xfrm>
          <a:prstGeom prst="rect">
            <a:avLst/>
          </a:prstGeom>
          <a:noFill/>
        </p:spPr>
        <p:txBody>
          <a:bodyPr wrap="square" rtlCol="0">
            <a:spAutoFit/>
          </a:bodyPr>
          <a:lstStyle/>
          <a:p>
            <a:r>
              <a:rPr kumimoji="1" lang="el-GR" altLang="ja-JP" dirty="0" smtClean="0"/>
              <a:t>ε</a:t>
            </a:r>
            <a:r>
              <a:rPr kumimoji="1" lang="en-US" altLang="ja-JP" dirty="0" smtClean="0"/>
              <a:t>)</a:t>
            </a:r>
            <a:endParaRPr kumimoji="1" lang="ja-JP" altLang="en-US" dirty="0"/>
          </a:p>
        </p:txBody>
      </p:sp>
      <p:sp>
        <p:nvSpPr>
          <p:cNvPr id="84" name="テキスト ボックス 83"/>
          <p:cNvSpPr txBox="1"/>
          <p:nvPr/>
        </p:nvSpPr>
        <p:spPr>
          <a:xfrm>
            <a:off x="4059303" y="2181383"/>
            <a:ext cx="1583558" cy="369332"/>
          </a:xfrm>
          <a:prstGeom prst="rect">
            <a:avLst/>
          </a:prstGeom>
          <a:noFill/>
        </p:spPr>
        <p:txBody>
          <a:bodyPr wrap="square" rtlCol="0">
            <a:spAutoFit/>
          </a:bodyPr>
          <a:lstStyle/>
          <a:p>
            <a:r>
              <a:rPr kumimoji="1" lang="el-GR" altLang="ja-JP" dirty="0" smtClean="0"/>
              <a:t>Ρ</a:t>
            </a:r>
            <a:r>
              <a:rPr kumimoji="1" lang="en-US" altLang="ja-JP" dirty="0" smtClean="0"/>
              <a:t>(</a:t>
            </a:r>
            <a:endParaRPr kumimoji="1" lang="ja-JP" altLang="en-US" dirty="0"/>
          </a:p>
        </p:txBody>
      </p:sp>
      <p:sp>
        <p:nvSpPr>
          <p:cNvPr id="86" name="テキスト ボックス 85"/>
          <p:cNvSpPr txBox="1"/>
          <p:nvPr/>
        </p:nvSpPr>
        <p:spPr>
          <a:xfrm>
            <a:off x="4236671" y="2179538"/>
            <a:ext cx="890361" cy="369332"/>
          </a:xfrm>
          <a:prstGeom prst="rect">
            <a:avLst/>
          </a:prstGeom>
          <a:noFill/>
        </p:spPr>
        <p:txBody>
          <a:bodyPr wrap="square" rtlCol="0">
            <a:spAutoFit/>
          </a:bodyPr>
          <a:lstStyle/>
          <a:p>
            <a:r>
              <a:rPr kumimoji="1" lang="el-GR" altLang="ja-JP" dirty="0" smtClean="0"/>
              <a:t>ε</a:t>
            </a:r>
            <a:r>
              <a:rPr kumimoji="1" lang="en-US" altLang="ja-JP" dirty="0" smtClean="0"/>
              <a:t>)</a:t>
            </a:r>
            <a:endParaRPr kumimoji="1" lang="ja-JP" altLang="en-US" dirty="0"/>
          </a:p>
        </p:txBody>
      </p:sp>
      <p:sp>
        <p:nvSpPr>
          <p:cNvPr id="87" name="テキスト ボックス 86"/>
          <p:cNvSpPr txBox="1"/>
          <p:nvPr/>
        </p:nvSpPr>
        <p:spPr>
          <a:xfrm>
            <a:off x="2133556" y="2966998"/>
            <a:ext cx="2224304" cy="369332"/>
          </a:xfrm>
          <a:prstGeom prst="rect">
            <a:avLst/>
          </a:prstGeom>
          <a:noFill/>
        </p:spPr>
        <p:txBody>
          <a:bodyPr wrap="square" rtlCol="0">
            <a:spAutoFit/>
          </a:bodyPr>
          <a:lstStyle/>
          <a:p>
            <a:r>
              <a:rPr kumimoji="1" lang="en-US" altLang="ja-JP" dirty="0" smtClean="0"/>
              <a:t>(a)</a:t>
            </a:r>
            <a:r>
              <a:rPr kumimoji="1" lang="ja-JP" altLang="en-US" sz="1400" dirty="0" smtClean="0"/>
              <a:t>垂直床反力の</a:t>
            </a:r>
            <a:r>
              <a:rPr kumimoji="1" lang="ja-JP" altLang="en-US" sz="1200" dirty="0" smtClean="0"/>
              <a:t>分布</a:t>
            </a:r>
            <a:endParaRPr kumimoji="1" lang="ja-JP" altLang="en-US" sz="1200" dirty="0"/>
          </a:p>
        </p:txBody>
      </p:sp>
      <p:sp>
        <p:nvSpPr>
          <p:cNvPr id="88" name="テキスト ボックス 87"/>
          <p:cNvSpPr txBox="1"/>
          <p:nvPr/>
        </p:nvSpPr>
        <p:spPr>
          <a:xfrm>
            <a:off x="5107334" y="3021743"/>
            <a:ext cx="1703929" cy="276999"/>
          </a:xfrm>
          <a:prstGeom prst="rect">
            <a:avLst/>
          </a:prstGeom>
          <a:noFill/>
        </p:spPr>
        <p:txBody>
          <a:bodyPr wrap="square" rtlCol="0">
            <a:spAutoFit/>
          </a:bodyPr>
          <a:lstStyle/>
          <a:p>
            <a:r>
              <a:rPr kumimoji="1" lang="en-US" altLang="ja-JP" sz="1200" dirty="0" smtClean="0"/>
              <a:t>(b)</a:t>
            </a:r>
            <a:r>
              <a:rPr kumimoji="1" lang="ja-JP" altLang="en-US" sz="1200" dirty="0" smtClean="0"/>
              <a:t>水平床反力の分布</a:t>
            </a:r>
            <a:endParaRPr kumimoji="1" lang="ja-JP" altLang="en-US" sz="1200" dirty="0"/>
          </a:p>
        </p:txBody>
      </p:sp>
      <p:sp>
        <p:nvSpPr>
          <p:cNvPr id="89" name="テキスト ボックス 88"/>
          <p:cNvSpPr txBox="1"/>
          <p:nvPr/>
        </p:nvSpPr>
        <p:spPr>
          <a:xfrm>
            <a:off x="3412147" y="3361820"/>
            <a:ext cx="2533889" cy="276999"/>
          </a:xfrm>
          <a:prstGeom prst="rect">
            <a:avLst/>
          </a:prstGeom>
          <a:noFill/>
        </p:spPr>
        <p:txBody>
          <a:bodyPr wrap="square" rtlCol="0">
            <a:spAutoFit/>
          </a:bodyPr>
          <a:lstStyle/>
          <a:p>
            <a:r>
              <a:rPr kumimoji="1" lang="ja-JP" altLang="en-US" sz="1200" b="1" dirty="0" smtClean="0"/>
              <a:t>２次元モデルにおける床反力</a:t>
            </a:r>
            <a:endParaRPr kumimoji="1" lang="ja-JP" altLang="en-US" sz="1200" b="1" dirty="0"/>
          </a:p>
        </p:txBody>
      </p:sp>
      <p:cxnSp>
        <p:nvCxnSpPr>
          <p:cNvPr id="91" name="直線コネクタ 90"/>
          <p:cNvCxnSpPr/>
          <p:nvPr/>
        </p:nvCxnSpPr>
        <p:spPr>
          <a:xfrm>
            <a:off x="2597877" y="3863278"/>
            <a:ext cx="411892" cy="939114"/>
          </a:xfrm>
          <a:prstGeom prst="line">
            <a:avLst/>
          </a:prstGeom>
        </p:spPr>
        <p:style>
          <a:lnRef idx="1">
            <a:schemeClr val="dk1"/>
          </a:lnRef>
          <a:fillRef idx="0">
            <a:schemeClr val="dk1"/>
          </a:fillRef>
          <a:effectRef idx="0">
            <a:schemeClr val="dk1"/>
          </a:effectRef>
          <a:fontRef idx="minor">
            <a:schemeClr val="tx1"/>
          </a:fontRef>
        </p:style>
      </p:cxnSp>
      <p:cxnSp>
        <p:nvCxnSpPr>
          <p:cNvPr id="92" name="直線コネクタ 91"/>
          <p:cNvCxnSpPr>
            <a:endCxn id="90" idx="4"/>
          </p:cNvCxnSpPr>
          <p:nvPr/>
        </p:nvCxnSpPr>
        <p:spPr>
          <a:xfrm flipH="1">
            <a:off x="3599234" y="3853402"/>
            <a:ext cx="29823" cy="621321"/>
          </a:xfrm>
          <a:prstGeom prst="line">
            <a:avLst/>
          </a:prstGeom>
        </p:spPr>
        <p:style>
          <a:lnRef idx="1">
            <a:schemeClr val="dk1"/>
          </a:lnRef>
          <a:fillRef idx="0">
            <a:schemeClr val="dk1"/>
          </a:fillRef>
          <a:effectRef idx="0">
            <a:schemeClr val="dk1"/>
          </a:effectRef>
          <a:fontRef idx="minor">
            <a:schemeClr val="tx1"/>
          </a:fontRef>
        </p:style>
      </p:cxnSp>
      <p:sp>
        <p:nvSpPr>
          <p:cNvPr id="90" name="フリーフォーム 89"/>
          <p:cNvSpPr/>
          <p:nvPr/>
        </p:nvSpPr>
        <p:spPr>
          <a:xfrm>
            <a:off x="2757223" y="4474723"/>
            <a:ext cx="1743667" cy="520256"/>
          </a:xfrm>
          <a:custGeom>
            <a:avLst/>
            <a:gdLst>
              <a:gd name="connsiteX0" fmla="*/ 248624 w 1743667"/>
              <a:gd name="connsiteY0" fmla="*/ 301558 h 520256"/>
              <a:gd name="connsiteX1" fmla="*/ 102709 w 1743667"/>
              <a:gd name="connsiteY1" fmla="*/ 505839 h 520256"/>
              <a:gd name="connsiteX2" fmla="*/ 1591041 w 1743667"/>
              <a:gd name="connsiteY2" fmla="*/ 476656 h 520256"/>
              <a:gd name="connsiteX3" fmla="*/ 1610496 w 1743667"/>
              <a:gd name="connsiteY3" fmla="*/ 262647 h 520256"/>
              <a:gd name="connsiteX4" fmla="*/ 842011 w 1743667"/>
              <a:gd name="connsiteY4" fmla="*/ 0 h 52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667" h="520256">
                <a:moveTo>
                  <a:pt x="248624" y="301558"/>
                </a:moveTo>
                <a:cubicBezTo>
                  <a:pt x="63798" y="389107"/>
                  <a:pt x="-121027" y="476656"/>
                  <a:pt x="102709" y="505839"/>
                </a:cubicBezTo>
                <a:cubicBezTo>
                  <a:pt x="326445" y="535022"/>
                  <a:pt x="1339743" y="517188"/>
                  <a:pt x="1591041" y="476656"/>
                </a:cubicBezTo>
                <a:cubicBezTo>
                  <a:pt x="1842339" y="436124"/>
                  <a:pt x="1735334" y="342090"/>
                  <a:pt x="1610496" y="262647"/>
                </a:cubicBezTo>
                <a:cubicBezTo>
                  <a:pt x="1485658" y="183204"/>
                  <a:pt x="1163834" y="91602"/>
                  <a:pt x="8420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コネクタ 94"/>
          <p:cNvCxnSpPr/>
          <p:nvPr/>
        </p:nvCxnSpPr>
        <p:spPr>
          <a:xfrm>
            <a:off x="2240692" y="4994979"/>
            <a:ext cx="3025913" cy="0"/>
          </a:xfrm>
          <a:prstGeom prst="line">
            <a:avLst/>
          </a:prstGeom>
        </p:spPr>
        <p:style>
          <a:lnRef idx="1">
            <a:schemeClr val="dk1"/>
          </a:lnRef>
          <a:fillRef idx="0">
            <a:schemeClr val="dk1"/>
          </a:fillRef>
          <a:effectRef idx="0">
            <a:schemeClr val="dk1"/>
          </a:effectRef>
          <a:fontRef idx="minor">
            <a:schemeClr val="tx1"/>
          </a:fontRef>
        </p:style>
      </p:cxnSp>
      <p:cxnSp>
        <p:nvCxnSpPr>
          <p:cNvPr id="97" name="直線コネクタ 96"/>
          <p:cNvCxnSpPr/>
          <p:nvPr/>
        </p:nvCxnSpPr>
        <p:spPr>
          <a:xfrm>
            <a:off x="2969975" y="4883285"/>
            <a:ext cx="0" cy="282102"/>
          </a:xfrm>
          <a:prstGeom prst="line">
            <a:avLst/>
          </a:prstGeom>
        </p:spPr>
        <p:style>
          <a:lnRef idx="1">
            <a:schemeClr val="dk1"/>
          </a:lnRef>
          <a:fillRef idx="0">
            <a:schemeClr val="dk1"/>
          </a:fillRef>
          <a:effectRef idx="0">
            <a:schemeClr val="dk1"/>
          </a:effectRef>
          <a:fontRef idx="minor">
            <a:schemeClr val="tx1"/>
          </a:fontRef>
        </p:style>
      </p:cxnSp>
      <p:cxnSp>
        <p:nvCxnSpPr>
          <p:cNvPr id="100" name="直線コネクタ 99"/>
          <p:cNvCxnSpPr/>
          <p:nvPr/>
        </p:nvCxnSpPr>
        <p:spPr>
          <a:xfrm>
            <a:off x="4357860" y="4839510"/>
            <a:ext cx="0" cy="325877"/>
          </a:xfrm>
          <a:prstGeom prst="line">
            <a:avLst/>
          </a:prstGeom>
        </p:spPr>
        <p:style>
          <a:lnRef idx="1">
            <a:schemeClr val="dk1"/>
          </a:lnRef>
          <a:fillRef idx="0">
            <a:schemeClr val="dk1"/>
          </a:fillRef>
          <a:effectRef idx="0">
            <a:schemeClr val="dk1"/>
          </a:effectRef>
          <a:fontRef idx="minor">
            <a:schemeClr val="tx1"/>
          </a:fontRef>
        </p:style>
      </p:cxnSp>
      <p:cxnSp>
        <p:nvCxnSpPr>
          <p:cNvPr id="103" name="直線矢印コネクタ 102"/>
          <p:cNvCxnSpPr/>
          <p:nvPr/>
        </p:nvCxnSpPr>
        <p:spPr>
          <a:xfrm flipV="1">
            <a:off x="3541347" y="4075889"/>
            <a:ext cx="14352" cy="9265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6" name="直線矢印コネクタ 105"/>
          <p:cNvCxnSpPr/>
          <p:nvPr/>
        </p:nvCxnSpPr>
        <p:spPr>
          <a:xfrm>
            <a:off x="3541347" y="4994979"/>
            <a:ext cx="492898" cy="7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直線矢印コネクタ 107"/>
          <p:cNvCxnSpPr/>
          <p:nvPr/>
        </p:nvCxnSpPr>
        <p:spPr>
          <a:xfrm flipV="1">
            <a:off x="2142251" y="4994979"/>
            <a:ext cx="570959" cy="144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0" name="直線矢印コネクタ 109"/>
          <p:cNvCxnSpPr/>
          <p:nvPr/>
        </p:nvCxnSpPr>
        <p:spPr>
          <a:xfrm flipV="1">
            <a:off x="2142251" y="4610911"/>
            <a:ext cx="0" cy="3840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2" name="テキスト ボックス 111"/>
          <p:cNvSpPr txBox="1"/>
          <p:nvPr/>
        </p:nvSpPr>
        <p:spPr>
          <a:xfrm>
            <a:off x="2824397" y="5165448"/>
            <a:ext cx="870918" cy="276999"/>
          </a:xfrm>
          <a:prstGeom prst="rect">
            <a:avLst/>
          </a:prstGeom>
          <a:noFill/>
        </p:spPr>
        <p:txBody>
          <a:bodyPr wrap="square" rtlCol="0">
            <a:spAutoFit/>
          </a:bodyPr>
          <a:lstStyle/>
          <a:p>
            <a:r>
              <a:rPr kumimoji="1" lang="en-US" altLang="ja-JP" sz="1200" dirty="0" smtClean="0"/>
              <a:t>x1</a:t>
            </a:r>
            <a:endParaRPr kumimoji="1" lang="ja-JP" altLang="en-US" sz="1200" dirty="0"/>
          </a:p>
        </p:txBody>
      </p:sp>
      <p:sp>
        <p:nvSpPr>
          <p:cNvPr id="114" name="テキスト ボックス 113"/>
          <p:cNvSpPr txBox="1"/>
          <p:nvPr/>
        </p:nvSpPr>
        <p:spPr>
          <a:xfrm>
            <a:off x="4143759" y="5150448"/>
            <a:ext cx="870918" cy="276999"/>
          </a:xfrm>
          <a:prstGeom prst="rect">
            <a:avLst/>
          </a:prstGeom>
          <a:noFill/>
        </p:spPr>
        <p:txBody>
          <a:bodyPr wrap="square" rtlCol="0">
            <a:spAutoFit/>
          </a:bodyPr>
          <a:lstStyle/>
          <a:p>
            <a:r>
              <a:rPr kumimoji="1" lang="en-US" altLang="ja-JP" sz="1200" dirty="0" smtClean="0"/>
              <a:t>x</a:t>
            </a:r>
            <a:r>
              <a:rPr kumimoji="1" lang="ja-JP" altLang="en-US" sz="1200" dirty="0" smtClean="0"/>
              <a:t>２</a:t>
            </a:r>
            <a:endParaRPr kumimoji="1" lang="ja-JP" altLang="en-US" sz="1200" dirty="0"/>
          </a:p>
        </p:txBody>
      </p:sp>
      <p:sp>
        <p:nvSpPr>
          <p:cNvPr id="111" name="テキスト ボックス 110"/>
          <p:cNvSpPr txBox="1"/>
          <p:nvPr/>
        </p:nvSpPr>
        <p:spPr>
          <a:xfrm>
            <a:off x="2299074" y="4689765"/>
            <a:ext cx="308904"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115" name="テキスト ボックス 114"/>
          <p:cNvSpPr txBox="1"/>
          <p:nvPr/>
        </p:nvSpPr>
        <p:spPr>
          <a:xfrm>
            <a:off x="1984772" y="4251445"/>
            <a:ext cx="549744" cy="369332"/>
          </a:xfrm>
          <a:prstGeom prst="rect">
            <a:avLst/>
          </a:prstGeom>
          <a:noFill/>
        </p:spPr>
        <p:txBody>
          <a:bodyPr wrap="square" rtlCol="0">
            <a:spAutoFit/>
          </a:bodyPr>
          <a:lstStyle/>
          <a:p>
            <a:r>
              <a:rPr kumimoji="1" lang="en-US" altLang="ja-JP" dirty="0" smtClean="0"/>
              <a:t>z</a:t>
            </a:r>
            <a:endParaRPr kumimoji="1" lang="ja-JP" altLang="en-US" dirty="0"/>
          </a:p>
        </p:txBody>
      </p:sp>
      <p:sp>
        <p:nvSpPr>
          <p:cNvPr id="116" name="テキスト ボックス 115"/>
          <p:cNvSpPr txBox="1"/>
          <p:nvPr/>
        </p:nvSpPr>
        <p:spPr>
          <a:xfrm>
            <a:off x="3619600" y="4671197"/>
            <a:ext cx="908322" cy="369332"/>
          </a:xfrm>
          <a:prstGeom prst="rect">
            <a:avLst/>
          </a:prstGeom>
          <a:noFill/>
        </p:spPr>
        <p:txBody>
          <a:bodyPr wrap="square" rtlCol="0">
            <a:spAutoFit/>
          </a:bodyPr>
          <a:lstStyle/>
          <a:p>
            <a:r>
              <a:rPr kumimoji="1" lang="en-US" altLang="ja-JP" dirty="0" err="1" smtClean="0"/>
              <a:t>Fx</a:t>
            </a:r>
            <a:endParaRPr kumimoji="1" lang="ja-JP" altLang="en-US" dirty="0"/>
          </a:p>
        </p:txBody>
      </p:sp>
      <p:sp>
        <p:nvSpPr>
          <p:cNvPr id="117" name="テキスト ボックス 116"/>
          <p:cNvSpPr txBox="1"/>
          <p:nvPr/>
        </p:nvSpPr>
        <p:spPr>
          <a:xfrm>
            <a:off x="3308572" y="3754332"/>
            <a:ext cx="558491" cy="369332"/>
          </a:xfrm>
          <a:prstGeom prst="rect">
            <a:avLst/>
          </a:prstGeom>
          <a:noFill/>
        </p:spPr>
        <p:txBody>
          <a:bodyPr wrap="square" rtlCol="0">
            <a:spAutoFit/>
          </a:bodyPr>
          <a:lstStyle/>
          <a:p>
            <a:r>
              <a:rPr kumimoji="1" lang="en-US" altLang="ja-JP" dirty="0" err="1" smtClean="0"/>
              <a:t>Fz</a:t>
            </a:r>
            <a:endParaRPr kumimoji="1" lang="ja-JP" altLang="en-US" dirty="0"/>
          </a:p>
        </p:txBody>
      </p:sp>
      <p:sp>
        <p:nvSpPr>
          <p:cNvPr id="120" name="円弧 119"/>
          <p:cNvSpPr/>
          <p:nvPr/>
        </p:nvSpPr>
        <p:spPr>
          <a:xfrm rot="19966586">
            <a:off x="2434704" y="4614170"/>
            <a:ext cx="1598884" cy="940559"/>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22" name="直線矢印コネクタ 121"/>
          <p:cNvCxnSpPr>
            <a:stCxn id="120" idx="2"/>
          </p:cNvCxnSpPr>
          <p:nvPr/>
        </p:nvCxnSpPr>
        <p:spPr>
          <a:xfrm>
            <a:off x="3945033" y="4718734"/>
            <a:ext cx="25605" cy="83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3" name="テキスト ボックス 122"/>
          <p:cNvSpPr txBox="1"/>
          <p:nvPr/>
        </p:nvSpPr>
        <p:spPr>
          <a:xfrm>
            <a:off x="3009769" y="4244212"/>
            <a:ext cx="402378" cy="461665"/>
          </a:xfrm>
          <a:prstGeom prst="rect">
            <a:avLst/>
          </a:prstGeom>
          <a:noFill/>
        </p:spPr>
        <p:txBody>
          <a:bodyPr wrap="square" rtlCol="0">
            <a:spAutoFit/>
          </a:bodyPr>
          <a:lstStyle/>
          <a:p>
            <a:r>
              <a:rPr kumimoji="1" lang="en-US" altLang="ja-JP" sz="2400" b="1" dirty="0" smtClean="0"/>
              <a:t>τ</a:t>
            </a:r>
            <a:endParaRPr kumimoji="1" lang="ja-JP" altLang="en-US" sz="2400" b="1" dirty="0"/>
          </a:p>
        </p:txBody>
      </p:sp>
      <p:sp>
        <p:nvSpPr>
          <p:cNvPr id="124" name="テキスト ボックス 123"/>
          <p:cNvSpPr txBox="1"/>
          <p:nvPr/>
        </p:nvSpPr>
        <p:spPr>
          <a:xfrm>
            <a:off x="2308123" y="5442447"/>
            <a:ext cx="3146001" cy="307777"/>
          </a:xfrm>
          <a:prstGeom prst="rect">
            <a:avLst/>
          </a:prstGeom>
          <a:noFill/>
        </p:spPr>
        <p:txBody>
          <a:bodyPr wrap="square" rtlCol="0">
            <a:spAutoFit/>
          </a:bodyPr>
          <a:lstStyle/>
          <a:p>
            <a:r>
              <a:rPr kumimoji="1" lang="ja-JP" altLang="en-US" sz="1400" dirty="0" smtClean="0"/>
              <a:t>床反力と等価な力とモ－メント</a:t>
            </a:r>
            <a:endParaRPr kumimoji="1" lang="ja-JP" altLang="en-US" sz="1400" dirty="0"/>
          </a:p>
        </p:txBody>
      </p:sp>
      <p:sp>
        <p:nvSpPr>
          <p:cNvPr id="126" name="テキスト ボックス 125"/>
          <p:cNvSpPr txBox="1"/>
          <p:nvPr/>
        </p:nvSpPr>
        <p:spPr>
          <a:xfrm>
            <a:off x="5890324" y="3871627"/>
            <a:ext cx="908322" cy="369332"/>
          </a:xfrm>
          <a:prstGeom prst="rect">
            <a:avLst/>
          </a:prstGeom>
          <a:noFill/>
        </p:spPr>
        <p:txBody>
          <a:bodyPr wrap="square" rtlCol="0">
            <a:spAutoFit/>
          </a:bodyPr>
          <a:lstStyle/>
          <a:p>
            <a:r>
              <a:rPr kumimoji="1" lang="en-US" altLang="ja-JP" dirty="0" err="1" smtClean="0"/>
              <a:t>Fx</a:t>
            </a:r>
            <a:r>
              <a:rPr kumimoji="1" lang="ja-JP" altLang="en-US" dirty="0" smtClean="0"/>
              <a:t>＝</a:t>
            </a:r>
            <a:endParaRPr kumimoji="1" lang="ja-JP" altLang="en-US" dirty="0"/>
          </a:p>
        </p:txBody>
      </p:sp>
      <mc:AlternateContent xmlns:mc="http://schemas.openxmlformats.org/markup-compatibility/2006" xmlns:a14="http://schemas.microsoft.com/office/drawing/2010/main">
        <mc:Choice Requires="a14">
          <p:sp>
            <p:nvSpPr>
              <p:cNvPr id="125" name="テキスト ボックス 124"/>
              <p:cNvSpPr txBox="1"/>
              <p:nvPr/>
            </p:nvSpPr>
            <p:spPr>
              <a:xfrm>
                <a:off x="6409038" y="3572285"/>
                <a:ext cx="479489" cy="8345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kumimoji="1" lang="ja-JP" altLang="en-US" i="1" smtClean="0">
                              <a:latin typeface="Cambria Math" panose="02040503050406030204" pitchFamily="18" charset="0"/>
                            </a:rPr>
                          </m:ctrlPr>
                        </m:naryPr>
                        <m:sub>
                          <m:r>
                            <m:rPr>
                              <m:brk m:alnAt="24"/>
                            </m:rP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2</m:t>
                          </m:r>
                        </m:sup>
                        <m:e>
                          <m:r>
                            <m:rPr>
                              <m:sty m:val="p"/>
                            </m:rPr>
                            <a:rPr kumimoji="1" lang="en-US" altLang="ja-JP" i="1">
                              <a:latin typeface="Cambria Math" panose="02040503050406030204" pitchFamily="18" charset="0"/>
                            </a:rPr>
                            <m:t>σ</m:t>
                          </m:r>
                          <m:r>
                            <a:rPr kumimoji="1" lang="en-US" altLang="ja-JP" b="0" i="1" smtClean="0">
                              <a:latin typeface="Cambria Math" panose="02040503050406030204" pitchFamily="18" charset="0"/>
                            </a:rPr>
                            <m:t>(</m:t>
                          </m:r>
                        </m:e>
                      </m:nary>
                    </m:oMath>
                  </m:oMathPara>
                </a14:m>
                <a:endParaRPr kumimoji="1" lang="ja-JP" altLang="en-US" dirty="0"/>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6409038" y="3572285"/>
                <a:ext cx="479489" cy="834524"/>
              </a:xfrm>
              <a:prstGeom prst="rect">
                <a:avLst/>
              </a:prstGeom>
              <a:blipFill rotWithShape="0">
                <a:blip r:embed="rId3"/>
                <a:stretch>
                  <a:fillRect r="-13924"/>
                </a:stretch>
              </a:blipFill>
            </p:spPr>
            <p:txBody>
              <a:bodyPr/>
              <a:lstStyle/>
              <a:p>
                <a:r>
                  <a:rPr lang="ja-JP" altLang="en-US">
                    <a:noFill/>
                  </a:rPr>
                  <a:t> </a:t>
                </a:r>
              </a:p>
            </p:txBody>
          </p:sp>
        </mc:Fallback>
      </mc:AlternateContent>
      <p:sp>
        <p:nvSpPr>
          <p:cNvPr id="130" name="テキスト ボックス 129"/>
          <p:cNvSpPr txBox="1"/>
          <p:nvPr/>
        </p:nvSpPr>
        <p:spPr>
          <a:xfrm>
            <a:off x="6872179" y="3820481"/>
            <a:ext cx="890361" cy="369332"/>
          </a:xfrm>
          <a:prstGeom prst="rect">
            <a:avLst/>
          </a:prstGeom>
          <a:noFill/>
        </p:spPr>
        <p:txBody>
          <a:bodyPr wrap="square" rtlCol="0">
            <a:spAutoFit/>
          </a:bodyPr>
          <a:lstStyle/>
          <a:p>
            <a:r>
              <a:rPr kumimoji="1" lang="el-GR" altLang="ja-JP" dirty="0" smtClean="0"/>
              <a:t>ε</a:t>
            </a:r>
            <a:r>
              <a:rPr kumimoji="1" lang="en-US" altLang="ja-JP" dirty="0" smtClean="0"/>
              <a:t>)</a:t>
            </a:r>
            <a:endParaRPr kumimoji="1" lang="ja-JP" altLang="en-US" dirty="0"/>
          </a:p>
        </p:txBody>
      </p:sp>
      <p:sp>
        <p:nvSpPr>
          <p:cNvPr id="1024" name="テキスト ボックス 1023"/>
          <p:cNvSpPr txBox="1"/>
          <p:nvPr/>
        </p:nvSpPr>
        <p:spPr>
          <a:xfrm>
            <a:off x="7025595" y="3829908"/>
            <a:ext cx="583527" cy="377681"/>
          </a:xfrm>
          <a:prstGeom prst="rect">
            <a:avLst/>
          </a:prstGeom>
          <a:noFill/>
        </p:spPr>
        <p:txBody>
          <a:bodyPr wrap="square" rtlCol="0">
            <a:spAutoFit/>
          </a:bodyPr>
          <a:lstStyle/>
          <a:p>
            <a:r>
              <a:rPr kumimoji="1" lang="en-US" altLang="ja-JP" dirty="0" smtClean="0"/>
              <a:t>d</a:t>
            </a:r>
            <a:endParaRPr kumimoji="1" lang="ja-JP" altLang="en-US" dirty="0"/>
          </a:p>
        </p:txBody>
      </p:sp>
      <p:sp>
        <p:nvSpPr>
          <p:cNvPr id="132" name="テキスト ボックス 131"/>
          <p:cNvSpPr txBox="1"/>
          <p:nvPr/>
        </p:nvSpPr>
        <p:spPr>
          <a:xfrm>
            <a:off x="7163755" y="3830319"/>
            <a:ext cx="1471705" cy="369332"/>
          </a:xfrm>
          <a:prstGeom prst="rect">
            <a:avLst/>
          </a:prstGeom>
          <a:noFill/>
        </p:spPr>
        <p:txBody>
          <a:bodyPr wrap="square" rtlCol="0">
            <a:spAutoFit/>
          </a:bodyPr>
          <a:lstStyle/>
          <a:p>
            <a:r>
              <a:rPr kumimoji="1" lang="en-US" altLang="ja-JP" dirty="0"/>
              <a:t>ε</a:t>
            </a:r>
            <a:endParaRPr kumimoji="1" lang="ja-JP" altLang="en-US" dirty="0"/>
          </a:p>
        </p:txBody>
      </p:sp>
      <p:sp>
        <p:nvSpPr>
          <p:cNvPr id="1025" name="テキスト ボックス 1024"/>
          <p:cNvSpPr txBox="1"/>
          <p:nvPr/>
        </p:nvSpPr>
        <p:spPr>
          <a:xfrm>
            <a:off x="5995805" y="4807399"/>
            <a:ext cx="785910" cy="369332"/>
          </a:xfrm>
          <a:prstGeom prst="rect">
            <a:avLst/>
          </a:prstGeom>
          <a:noFill/>
        </p:spPr>
        <p:txBody>
          <a:bodyPr wrap="square" rtlCol="0">
            <a:spAutoFit/>
          </a:bodyPr>
          <a:lstStyle/>
          <a:p>
            <a:r>
              <a:rPr kumimoji="1" lang="en-US" altLang="ja-JP" dirty="0" err="1" smtClean="0"/>
              <a:t>Fz</a:t>
            </a:r>
            <a:r>
              <a:rPr kumimoji="1"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1028" name="正方形/長方形 1027"/>
              <p:cNvSpPr/>
              <p:nvPr/>
            </p:nvSpPr>
            <p:spPr>
              <a:xfrm>
                <a:off x="6388760" y="4430567"/>
                <a:ext cx="790345" cy="9268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kumimoji="1" lang="ja-JP" altLang="en-US" i="1" smtClean="0">
                              <a:latin typeface="Cambria Math" panose="02040503050406030204" pitchFamily="18" charset="0"/>
                            </a:rPr>
                          </m:ctrlPr>
                        </m:naryPr>
                        <m:sub>
                          <m:r>
                            <m:rPr>
                              <m:brk m:alnAt="24"/>
                            </m:rP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2</m:t>
                          </m:r>
                        </m:sup>
                        <m:e>
                          <m:r>
                            <a:rPr kumimoji="1" lang="en-US" altLang="ja-JP" b="0" i="1" smtClean="0">
                              <a:latin typeface="Cambria Math" panose="02040503050406030204" pitchFamily="18" charset="0"/>
                            </a:rPr>
                            <m:t>𝑝</m:t>
                          </m:r>
                          <m:r>
                            <a:rPr kumimoji="1" lang="en-US" altLang="ja-JP" b="0" i="1" smtClean="0">
                              <a:latin typeface="Cambria Math" panose="02040503050406030204" pitchFamily="18" charset="0"/>
                            </a:rPr>
                            <m:t>(</m:t>
                          </m:r>
                        </m:e>
                      </m:nary>
                    </m:oMath>
                  </m:oMathPara>
                </a14:m>
                <a:endParaRPr kumimoji="1" lang="ja-JP" altLang="en-US" dirty="0"/>
              </a:p>
            </p:txBody>
          </p:sp>
        </mc:Choice>
        <mc:Fallback xmlns="">
          <p:sp>
            <p:nvSpPr>
              <p:cNvPr id="1028" name="正方形/長方形 1027"/>
              <p:cNvSpPr>
                <a:spLocks noRot="1" noChangeAspect="1" noMove="1" noResize="1" noEditPoints="1" noAdjustHandles="1" noChangeArrowheads="1" noChangeShapeType="1" noTextEdit="1"/>
              </p:cNvSpPr>
              <p:nvPr/>
            </p:nvSpPr>
            <p:spPr>
              <a:xfrm>
                <a:off x="6388760" y="4430567"/>
                <a:ext cx="790345" cy="926857"/>
              </a:xfrm>
              <a:prstGeom prst="rect">
                <a:avLst/>
              </a:prstGeom>
              <a:blipFill rotWithShape="0">
                <a:blip r:embed="rId4"/>
                <a:stretch>
                  <a:fillRect/>
                </a:stretch>
              </a:blipFill>
            </p:spPr>
            <p:txBody>
              <a:bodyPr/>
              <a:lstStyle/>
              <a:p>
                <a:r>
                  <a:rPr lang="ja-JP" altLang="en-US">
                    <a:noFill/>
                  </a:rPr>
                  <a:t> </a:t>
                </a:r>
              </a:p>
            </p:txBody>
          </p:sp>
        </mc:Fallback>
      </mc:AlternateContent>
      <p:sp>
        <p:nvSpPr>
          <p:cNvPr id="136" name="テキスト ボックス 135"/>
          <p:cNvSpPr txBox="1"/>
          <p:nvPr/>
        </p:nvSpPr>
        <p:spPr>
          <a:xfrm>
            <a:off x="7009899" y="4718537"/>
            <a:ext cx="1471705" cy="369332"/>
          </a:xfrm>
          <a:prstGeom prst="rect">
            <a:avLst/>
          </a:prstGeom>
          <a:noFill/>
        </p:spPr>
        <p:txBody>
          <a:bodyPr wrap="square" rtlCol="0">
            <a:spAutoFit/>
          </a:bodyPr>
          <a:lstStyle/>
          <a:p>
            <a:r>
              <a:rPr kumimoji="1" lang="en-US" altLang="ja-JP" dirty="0" smtClean="0"/>
              <a:t>ε)d</a:t>
            </a:r>
            <a:endParaRPr kumimoji="1" lang="ja-JP" altLang="en-US" dirty="0"/>
          </a:p>
        </p:txBody>
      </p:sp>
      <p:sp>
        <p:nvSpPr>
          <p:cNvPr id="137" name="テキスト ボックス 136"/>
          <p:cNvSpPr txBox="1"/>
          <p:nvPr/>
        </p:nvSpPr>
        <p:spPr>
          <a:xfrm>
            <a:off x="7317358" y="4732449"/>
            <a:ext cx="1471705" cy="369332"/>
          </a:xfrm>
          <a:prstGeom prst="rect">
            <a:avLst/>
          </a:prstGeom>
          <a:noFill/>
        </p:spPr>
        <p:txBody>
          <a:bodyPr wrap="square" rtlCol="0">
            <a:spAutoFit/>
          </a:bodyPr>
          <a:lstStyle/>
          <a:p>
            <a:r>
              <a:rPr kumimoji="1" lang="en-US" altLang="ja-JP" dirty="0"/>
              <a:t>ε</a:t>
            </a:r>
            <a:endParaRPr kumimoji="1" lang="ja-JP" altLang="en-US" dirty="0"/>
          </a:p>
        </p:txBody>
      </p:sp>
      <p:sp>
        <p:nvSpPr>
          <p:cNvPr id="1029" name="円/楕円 1028"/>
          <p:cNvSpPr/>
          <p:nvPr/>
        </p:nvSpPr>
        <p:spPr>
          <a:xfrm>
            <a:off x="3530506" y="4956729"/>
            <a:ext cx="53602"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031" name="直線コネクタ 1030"/>
          <p:cNvCxnSpPr/>
          <p:nvPr/>
        </p:nvCxnSpPr>
        <p:spPr>
          <a:xfrm>
            <a:off x="3541347" y="4917115"/>
            <a:ext cx="14352" cy="307083"/>
          </a:xfrm>
          <a:prstGeom prst="line">
            <a:avLst/>
          </a:prstGeom>
        </p:spPr>
        <p:style>
          <a:lnRef idx="1">
            <a:schemeClr val="dk1"/>
          </a:lnRef>
          <a:fillRef idx="0">
            <a:schemeClr val="dk1"/>
          </a:fillRef>
          <a:effectRef idx="0">
            <a:schemeClr val="dk1"/>
          </a:effectRef>
          <a:fontRef idx="minor">
            <a:schemeClr val="tx1"/>
          </a:fontRef>
        </p:style>
      </p:cxnSp>
      <p:sp>
        <p:nvSpPr>
          <p:cNvPr id="1035" name="テキスト ボックス 1034"/>
          <p:cNvSpPr txBox="1"/>
          <p:nvPr/>
        </p:nvSpPr>
        <p:spPr>
          <a:xfrm>
            <a:off x="3506184" y="4919615"/>
            <a:ext cx="546363" cy="369332"/>
          </a:xfrm>
          <a:prstGeom prst="rect">
            <a:avLst/>
          </a:prstGeom>
          <a:noFill/>
        </p:spPr>
        <p:txBody>
          <a:bodyPr wrap="square" rtlCol="0">
            <a:spAutoFit/>
          </a:bodyPr>
          <a:lstStyle/>
          <a:p>
            <a:r>
              <a:rPr kumimoji="1" lang="en-US" altLang="ja-JP" dirty="0" smtClean="0"/>
              <a:t>p</a:t>
            </a:r>
            <a:endParaRPr kumimoji="1" lang="ja-JP" altLang="en-US" dirty="0"/>
          </a:p>
        </p:txBody>
      </p:sp>
      <p:sp>
        <p:nvSpPr>
          <p:cNvPr id="1036" name="テキスト ボックス 1035"/>
          <p:cNvSpPr txBox="1"/>
          <p:nvPr/>
        </p:nvSpPr>
        <p:spPr>
          <a:xfrm>
            <a:off x="3631101" y="5032746"/>
            <a:ext cx="352276"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1037" name="テキスト ボックス 1036"/>
          <p:cNvSpPr txBox="1"/>
          <p:nvPr/>
        </p:nvSpPr>
        <p:spPr>
          <a:xfrm>
            <a:off x="5860749" y="5442447"/>
            <a:ext cx="1885002" cy="646331"/>
          </a:xfrm>
          <a:prstGeom prst="rect">
            <a:avLst/>
          </a:prstGeom>
          <a:noFill/>
        </p:spPr>
        <p:txBody>
          <a:bodyPr wrap="square" rtlCol="0">
            <a:spAutoFit/>
          </a:bodyPr>
          <a:lstStyle/>
          <a:p>
            <a:r>
              <a:rPr kumimoji="1" lang="en-US" altLang="ja-JP" smtClean="0"/>
              <a:t>τ(</a:t>
            </a:r>
            <a:r>
              <a:rPr kumimoji="1" lang="en-US" altLang="ja-JP" dirty="0" err="1" smtClean="0"/>
              <a:t>px</a:t>
            </a:r>
            <a:r>
              <a:rPr kumimoji="1" lang="en-US" altLang="ja-JP" dirty="0" smtClean="0"/>
              <a:t>)=</a:t>
            </a:r>
            <a:r>
              <a:rPr kumimoji="1" lang="ja-JP" altLang="en-US" dirty="0" smtClean="0"/>
              <a:t>－</a:t>
            </a:r>
            <a:endParaRPr kumimoji="1" lang="en-US" altLang="ja-JP" dirty="0" smtClean="0"/>
          </a:p>
          <a:p>
            <a:endParaRPr kumimoji="1" lang="ja-JP" altLang="en-US" dirty="0"/>
          </a:p>
        </p:txBody>
      </p:sp>
      <mc:AlternateContent xmlns:mc="http://schemas.openxmlformats.org/markup-compatibility/2006" xmlns:a14="http://schemas.microsoft.com/office/drawing/2010/main">
        <mc:Choice Requires="a14">
          <p:sp>
            <p:nvSpPr>
              <p:cNvPr id="1038" name="テキスト ボックス 1037"/>
              <p:cNvSpPr txBox="1"/>
              <p:nvPr/>
            </p:nvSpPr>
            <p:spPr>
              <a:xfrm>
                <a:off x="6751417" y="5191227"/>
                <a:ext cx="436145" cy="834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kumimoji="1" lang="ja-JP" altLang="en-US" i="1" smtClean="0">
                              <a:latin typeface="Cambria Math" panose="02040503050406030204" pitchFamily="18" charset="0"/>
                            </a:rPr>
                          </m:ctrlPr>
                        </m:naryPr>
                        <m:sub>
                          <m:r>
                            <m:rPr>
                              <m:brk m:alnAt="24"/>
                            </m:rP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2</m:t>
                          </m:r>
                        </m:sup>
                        <m:e>
                          <m:r>
                            <a:rPr kumimoji="1" lang="en-US" altLang="ja-JP" b="0" i="1" smtClean="0">
                              <a:latin typeface="Cambria Math" panose="02040503050406030204" pitchFamily="18" charset="0"/>
                            </a:rPr>
                            <m:t>(</m:t>
                          </m:r>
                        </m:e>
                      </m:nary>
                    </m:oMath>
                  </m:oMathPara>
                </a14:m>
                <a:endParaRPr kumimoji="1" lang="ja-JP" altLang="en-US" dirty="0"/>
              </a:p>
            </p:txBody>
          </p:sp>
        </mc:Choice>
        <mc:Fallback xmlns="">
          <p:sp>
            <p:nvSpPr>
              <p:cNvPr id="1038" name="テキスト ボックス 1037"/>
              <p:cNvSpPr txBox="1">
                <a:spLocks noRot="1" noChangeAspect="1" noMove="1" noResize="1" noEditPoints="1" noAdjustHandles="1" noChangeArrowheads="1" noChangeShapeType="1" noTextEdit="1"/>
              </p:cNvSpPr>
              <p:nvPr/>
            </p:nvSpPr>
            <p:spPr>
              <a:xfrm>
                <a:off x="6751417" y="5191227"/>
                <a:ext cx="436145" cy="834524"/>
              </a:xfrm>
              <a:prstGeom prst="rect">
                <a:avLst/>
              </a:prstGeom>
              <a:blipFill rotWithShape="0">
                <a:blip r:embed="rId5"/>
                <a:stretch>
                  <a:fillRect/>
                </a:stretch>
              </a:blipFill>
            </p:spPr>
            <p:txBody>
              <a:bodyPr/>
              <a:lstStyle/>
              <a:p>
                <a:r>
                  <a:rPr lang="ja-JP" altLang="en-US">
                    <a:noFill/>
                  </a:rPr>
                  <a:t> </a:t>
                </a:r>
              </a:p>
            </p:txBody>
          </p:sp>
        </mc:Fallback>
      </mc:AlternateContent>
      <p:sp>
        <p:nvSpPr>
          <p:cNvPr id="1039" name="テキスト ボックス 1038"/>
          <p:cNvSpPr txBox="1"/>
          <p:nvPr/>
        </p:nvSpPr>
        <p:spPr>
          <a:xfrm>
            <a:off x="7317358" y="5442447"/>
            <a:ext cx="1254121" cy="369332"/>
          </a:xfrm>
          <a:prstGeom prst="rect">
            <a:avLst/>
          </a:prstGeom>
          <a:noFill/>
        </p:spPr>
        <p:txBody>
          <a:bodyPr wrap="square" rtlCol="0">
            <a:spAutoFit/>
          </a:bodyPr>
          <a:lstStyle/>
          <a:p>
            <a:r>
              <a:rPr kumimoji="1" lang="ja-JP" altLang="en-US" dirty="0" smtClean="0"/>
              <a:t>－</a:t>
            </a:r>
            <a:r>
              <a:rPr kumimoji="1" lang="en-US" altLang="ja-JP" dirty="0" err="1" smtClean="0"/>
              <a:t>px</a:t>
            </a:r>
            <a:r>
              <a:rPr kumimoji="1" lang="en-US" altLang="ja-JP" dirty="0" smtClean="0"/>
              <a:t>)</a:t>
            </a:r>
            <a:endParaRPr kumimoji="1" lang="ja-JP" altLang="en-US" dirty="0"/>
          </a:p>
        </p:txBody>
      </p:sp>
      <p:sp>
        <p:nvSpPr>
          <p:cNvPr id="149" name="テキスト ボックス 148"/>
          <p:cNvSpPr txBox="1"/>
          <p:nvPr/>
        </p:nvSpPr>
        <p:spPr>
          <a:xfrm>
            <a:off x="7155110" y="5409077"/>
            <a:ext cx="1471705" cy="369332"/>
          </a:xfrm>
          <a:prstGeom prst="rect">
            <a:avLst/>
          </a:prstGeom>
          <a:noFill/>
        </p:spPr>
        <p:txBody>
          <a:bodyPr wrap="square" rtlCol="0">
            <a:spAutoFit/>
          </a:bodyPr>
          <a:lstStyle/>
          <a:p>
            <a:r>
              <a:rPr kumimoji="1" lang="en-US" altLang="ja-JP" dirty="0"/>
              <a:t>ε</a:t>
            </a:r>
            <a:endParaRPr kumimoji="1" lang="ja-JP" altLang="en-US" dirty="0"/>
          </a:p>
        </p:txBody>
      </p:sp>
      <p:sp>
        <p:nvSpPr>
          <p:cNvPr id="1041" name="テキスト ボックス 1040"/>
          <p:cNvSpPr txBox="1"/>
          <p:nvPr/>
        </p:nvSpPr>
        <p:spPr>
          <a:xfrm>
            <a:off x="7827958" y="5475230"/>
            <a:ext cx="1004651" cy="369332"/>
          </a:xfrm>
          <a:prstGeom prst="rect">
            <a:avLst/>
          </a:prstGeom>
          <a:noFill/>
        </p:spPr>
        <p:txBody>
          <a:bodyPr wrap="square" rtlCol="0">
            <a:spAutoFit/>
          </a:bodyPr>
          <a:lstStyle/>
          <a:p>
            <a:r>
              <a:rPr kumimoji="1" lang="en-US" altLang="ja-JP" dirty="0" smtClean="0"/>
              <a:t>P(</a:t>
            </a:r>
            <a:endParaRPr kumimoji="1" lang="ja-JP" altLang="en-US" dirty="0"/>
          </a:p>
        </p:txBody>
      </p:sp>
      <p:sp>
        <p:nvSpPr>
          <p:cNvPr id="152" name="テキスト ボックス 151"/>
          <p:cNvSpPr txBox="1"/>
          <p:nvPr/>
        </p:nvSpPr>
        <p:spPr>
          <a:xfrm>
            <a:off x="8064828" y="5460730"/>
            <a:ext cx="1471705" cy="369332"/>
          </a:xfrm>
          <a:prstGeom prst="rect">
            <a:avLst/>
          </a:prstGeom>
          <a:noFill/>
        </p:spPr>
        <p:txBody>
          <a:bodyPr wrap="square" rtlCol="0">
            <a:spAutoFit/>
          </a:bodyPr>
          <a:lstStyle/>
          <a:p>
            <a:r>
              <a:rPr kumimoji="1" lang="en-US" altLang="ja-JP" dirty="0" smtClean="0"/>
              <a:t>ε)</a:t>
            </a:r>
            <a:endParaRPr kumimoji="1" lang="ja-JP" altLang="en-US" dirty="0"/>
          </a:p>
        </p:txBody>
      </p:sp>
      <p:sp>
        <p:nvSpPr>
          <p:cNvPr id="153" name="テキスト ボックス 152"/>
          <p:cNvSpPr txBox="1"/>
          <p:nvPr/>
        </p:nvSpPr>
        <p:spPr>
          <a:xfrm>
            <a:off x="8242925" y="5475230"/>
            <a:ext cx="1471705" cy="369332"/>
          </a:xfrm>
          <a:prstGeom prst="rect">
            <a:avLst/>
          </a:prstGeom>
          <a:noFill/>
        </p:spPr>
        <p:txBody>
          <a:bodyPr wrap="square" rtlCol="0">
            <a:spAutoFit/>
          </a:bodyPr>
          <a:lstStyle/>
          <a:p>
            <a:r>
              <a:rPr kumimoji="1" lang="en-US" altLang="ja-JP" dirty="0" err="1" smtClean="0"/>
              <a:t>dε</a:t>
            </a:r>
            <a:endParaRPr kumimoji="1" lang="ja-JP" altLang="en-US" dirty="0"/>
          </a:p>
        </p:txBody>
      </p:sp>
      <p:sp>
        <p:nvSpPr>
          <p:cNvPr id="1042" name="テキスト ボックス 1041"/>
          <p:cNvSpPr txBox="1"/>
          <p:nvPr/>
        </p:nvSpPr>
        <p:spPr>
          <a:xfrm>
            <a:off x="8789063" y="3500319"/>
            <a:ext cx="1989184" cy="523220"/>
          </a:xfrm>
          <a:prstGeom prst="rect">
            <a:avLst/>
          </a:prstGeom>
          <a:noFill/>
        </p:spPr>
        <p:txBody>
          <a:bodyPr wrap="square" rtlCol="0">
            <a:spAutoFit/>
          </a:bodyPr>
          <a:lstStyle/>
          <a:p>
            <a:r>
              <a:rPr kumimoji="1" lang="en-US" altLang="ja-JP" sz="1400" b="1" dirty="0" smtClean="0"/>
              <a:t>τ(</a:t>
            </a:r>
            <a:r>
              <a:rPr kumimoji="1" lang="en-US" altLang="ja-JP" sz="1400" b="1" dirty="0" err="1" smtClean="0"/>
              <a:t>px</a:t>
            </a:r>
            <a:r>
              <a:rPr kumimoji="1" lang="en-US" altLang="ja-JP" sz="1400" b="1" dirty="0" smtClean="0"/>
              <a:t>)=0</a:t>
            </a:r>
            <a:r>
              <a:rPr kumimoji="1" lang="ja-JP" altLang="en-US" sz="1400" b="1" dirty="0" smtClean="0"/>
              <a:t>を満足する点</a:t>
            </a:r>
            <a:r>
              <a:rPr kumimoji="1" lang="en-US" altLang="ja-JP" sz="1400" b="1" dirty="0" err="1" smtClean="0"/>
              <a:t>px</a:t>
            </a:r>
            <a:r>
              <a:rPr kumimoji="1" lang="ja-JP" altLang="en-US" sz="1400" b="1" dirty="0" smtClean="0"/>
              <a:t>を求める</a:t>
            </a:r>
            <a:endParaRPr kumimoji="1" lang="ja-JP" altLang="en-US" sz="1400" b="1" dirty="0"/>
          </a:p>
        </p:txBody>
      </p:sp>
      <p:cxnSp>
        <p:nvCxnSpPr>
          <p:cNvPr id="1044" name="直線矢印コネクタ 1043"/>
          <p:cNvCxnSpPr/>
          <p:nvPr/>
        </p:nvCxnSpPr>
        <p:spPr>
          <a:xfrm>
            <a:off x="8064828" y="3500319"/>
            <a:ext cx="698459" cy="1238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5" name="テキスト ボックス 1044"/>
          <p:cNvSpPr txBox="1"/>
          <p:nvPr/>
        </p:nvSpPr>
        <p:spPr>
          <a:xfrm>
            <a:off x="8677504" y="4734949"/>
            <a:ext cx="575087" cy="369332"/>
          </a:xfrm>
          <a:prstGeom prst="rect">
            <a:avLst/>
          </a:prstGeom>
          <a:noFill/>
        </p:spPr>
        <p:txBody>
          <a:bodyPr wrap="square" rtlCol="0">
            <a:spAutoFit/>
          </a:bodyPr>
          <a:lstStyle/>
          <a:p>
            <a:r>
              <a:rPr kumimoji="1" lang="en-US" altLang="ja-JP" dirty="0" err="1" smtClean="0"/>
              <a:t>Px</a:t>
            </a:r>
            <a:r>
              <a:rPr kumimoji="1"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1046" name="テキスト ボックス 1045"/>
              <p:cNvSpPr txBox="1"/>
              <p:nvPr/>
            </p:nvSpPr>
            <p:spPr>
              <a:xfrm>
                <a:off x="9257398" y="4075192"/>
                <a:ext cx="609269" cy="834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kumimoji="1" lang="ja-JP" altLang="en-US" i="1" smtClean="0">
                              <a:latin typeface="Cambria Math" panose="02040503050406030204" pitchFamily="18" charset="0"/>
                            </a:rPr>
                          </m:ctrlPr>
                        </m:naryPr>
                        <m:sub>
                          <m:r>
                            <m:rPr>
                              <m:brk m:alnAt="24"/>
                            </m:rP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2</m:t>
                          </m:r>
                        </m:sup>
                        <m:e/>
                      </m:nary>
                    </m:oMath>
                  </m:oMathPara>
                </a14:m>
                <a:endParaRPr kumimoji="1" lang="ja-JP" altLang="en-US" dirty="0"/>
              </a:p>
            </p:txBody>
          </p:sp>
        </mc:Choice>
        <mc:Fallback xmlns="">
          <p:sp>
            <p:nvSpPr>
              <p:cNvPr id="1046" name="テキスト ボックス 1045"/>
              <p:cNvSpPr txBox="1">
                <a:spLocks noRot="1" noChangeAspect="1" noMove="1" noResize="1" noEditPoints="1" noAdjustHandles="1" noChangeArrowheads="1" noChangeShapeType="1" noTextEdit="1"/>
              </p:cNvSpPr>
              <p:nvPr/>
            </p:nvSpPr>
            <p:spPr>
              <a:xfrm>
                <a:off x="9257398" y="4075192"/>
                <a:ext cx="609269" cy="834524"/>
              </a:xfrm>
              <a:prstGeom prst="rect">
                <a:avLst/>
              </a:prstGeom>
              <a:blipFill rotWithShape="0">
                <a:blip r:embed="rId6"/>
                <a:stretch>
                  <a:fillRect/>
                </a:stretch>
              </a:blipFill>
            </p:spPr>
            <p:txBody>
              <a:bodyPr/>
              <a:lstStyle/>
              <a:p>
                <a:r>
                  <a:rPr lang="ja-JP" altLang="en-US">
                    <a:noFill/>
                  </a:rPr>
                  <a:t> </a:t>
                </a:r>
              </a:p>
            </p:txBody>
          </p:sp>
        </mc:Fallback>
      </mc:AlternateContent>
      <p:sp>
        <p:nvSpPr>
          <p:cNvPr id="159" name="テキスト ボックス 158"/>
          <p:cNvSpPr txBox="1"/>
          <p:nvPr/>
        </p:nvSpPr>
        <p:spPr>
          <a:xfrm>
            <a:off x="9598119" y="4290057"/>
            <a:ext cx="1471705" cy="369332"/>
          </a:xfrm>
          <a:prstGeom prst="rect">
            <a:avLst/>
          </a:prstGeom>
          <a:noFill/>
        </p:spPr>
        <p:txBody>
          <a:bodyPr wrap="square" rtlCol="0">
            <a:spAutoFit/>
          </a:bodyPr>
          <a:lstStyle/>
          <a:p>
            <a:r>
              <a:rPr kumimoji="1" lang="en-US" altLang="ja-JP" dirty="0" err="1"/>
              <a:t>ε</a:t>
            </a:r>
            <a:r>
              <a:rPr kumimoji="1" lang="en-US" altLang="ja-JP" dirty="0" err="1" smtClean="0"/>
              <a:t>p</a:t>
            </a:r>
            <a:r>
              <a:rPr kumimoji="1" lang="en-US" altLang="ja-JP" dirty="0" smtClean="0"/>
              <a:t>(ε)</a:t>
            </a:r>
            <a:r>
              <a:rPr kumimoji="1" lang="en-US" altLang="ja-JP" dirty="0" err="1" smtClean="0"/>
              <a:t>dε</a:t>
            </a:r>
            <a:endParaRPr kumimoji="1" lang="ja-JP" altLang="en-US" dirty="0"/>
          </a:p>
        </p:txBody>
      </p:sp>
      <p:cxnSp>
        <p:nvCxnSpPr>
          <p:cNvPr id="1048" name="直線コネクタ 1047"/>
          <p:cNvCxnSpPr/>
          <p:nvPr/>
        </p:nvCxnSpPr>
        <p:spPr>
          <a:xfrm>
            <a:off x="9303179" y="5032746"/>
            <a:ext cx="135833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49" name="テキスト ボックス 1048"/>
              <p:cNvSpPr txBox="1"/>
              <p:nvPr/>
            </p:nvSpPr>
            <p:spPr>
              <a:xfrm>
                <a:off x="9309947" y="5032746"/>
                <a:ext cx="1040093" cy="834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kumimoji="1" lang="ja-JP" altLang="en-US" i="1" smtClean="0">
                              <a:latin typeface="Cambria Math" panose="02040503050406030204" pitchFamily="18" charset="0"/>
                            </a:rPr>
                          </m:ctrlPr>
                        </m:naryPr>
                        <m:sub>
                          <m:r>
                            <m:rPr>
                              <m:brk m:alnAt="24"/>
                            </m:rP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2</m:t>
                          </m:r>
                        </m:sup>
                        <m:e>
                          <m:r>
                            <a:rPr kumimoji="1" lang="en-US" altLang="ja-JP" b="0" i="1" smtClean="0">
                              <a:latin typeface="Cambria Math" panose="02040503050406030204" pitchFamily="18" charset="0"/>
                            </a:rPr>
                            <m:t>𝑝</m:t>
                          </m:r>
                          <m:r>
                            <a:rPr kumimoji="1" lang="en-US" altLang="ja-JP" b="0" i="1" smtClean="0">
                              <a:latin typeface="Cambria Math" panose="02040503050406030204" pitchFamily="18" charset="0"/>
                            </a:rPr>
                            <m:t>(</m:t>
                          </m:r>
                          <m:r>
                            <m:rPr>
                              <m:sty m:val="p"/>
                            </m:rPr>
                            <a:rPr kumimoji="1" lang="en-US" altLang="ja-JP" i="1">
                              <a:latin typeface="Cambria Math" panose="02040503050406030204" pitchFamily="18" charset="0"/>
                            </a:rPr>
                            <m:t>ε</m:t>
                          </m:r>
                          <m:r>
                            <a:rPr kumimoji="1" lang="en-US" altLang="ja-JP" i="1">
                              <a:latin typeface="Cambria Math" panose="02040503050406030204" pitchFamily="18" charset="0"/>
                            </a:rPr>
                            <m:t>)</m:t>
                          </m:r>
                          <m:r>
                            <a:rPr kumimoji="1" lang="ja-JP" altLang="en-US" i="1">
                              <a:latin typeface="Cambria Math" panose="02040503050406030204" pitchFamily="18" charset="0"/>
                            </a:rPr>
                            <m:t>ｄ</m:t>
                          </m:r>
                          <m:r>
                            <m:rPr>
                              <m:sty m:val="p"/>
                            </m:rPr>
                            <a:rPr kumimoji="1" lang="en-US" altLang="ja-JP" i="1">
                              <a:latin typeface="Cambria Math" panose="02040503050406030204" pitchFamily="18" charset="0"/>
                            </a:rPr>
                            <m:t>ε</m:t>
                          </m:r>
                        </m:e>
                      </m:nary>
                    </m:oMath>
                  </m:oMathPara>
                </a14:m>
                <a:endParaRPr kumimoji="1" lang="ja-JP" altLang="en-US" dirty="0"/>
              </a:p>
            </p:txBody>
          </p:sp>
        </mc:Choice>
        <mc:Fallback xmlns="">
          <p:sp>
            <p:nvSpPr>
              <p:cNvPr id="1049" name="テキスト ボックス 1048"/>
              <p:cNvSpPr txBox="1">
                <a:spLocks noRot="1" noChangeAspect="1" noMove="1" noResize="1" noEditPoints="1" noAdjustHandles="1" noChangeArrowheads="1" noChangeShapeType="1" noTextEdit="1"/>
              </p:cNvSpPr>
              <p:nvPr/>
            </p:nvSpPr>
            <p:spPr>
              <a:xfrm>
                <a:off x="9309947" y="5032746"/>
                <a:ext cx="1040093" cy="834524"/>
              </a:xfrm>
              <a:prstGeom prst="rect">
                <a:avLst/>
              </a:prstGeom>
              <a:blipFill rotWithShape="0">
                <a:blip r:embed="rId7"/>
                <a:stretch>
                  <a:fillRect/>
                </a:stretch>
              </a:blipFill>
            </p:spPr>
            <p:txBody>
              <a:bodyPr/>
              <a:lstStyle/>
              <a:p>
                <a:r>
                  <a:rPr lang="ja-JP" altLang="en-US">
                    <a:noFill/>
                  </a:rPr>
                  <a:t> </a:t>
                </a:r>
              </a:p>
            </p:txBody>
          </p:sp>
        </mc:Fallback>
      </mc:AlternateContent>
      <p:sp>
        <p:nvSpPr>
          <p:cNvPr id="1051" name="テキスト ボックス 1050"/>
          <p:cNvSpPr txBox="1"/>
          <p:nvPr/>
        </p:nvSpPr>
        <p:spPr>
          <a:xfrm>
            <a:off x="7350619" y="3056210"/>
            <a:ext cx="2247499" cy="307777"/>
          </a:xfrm>
          <a:prstGeom prst="rect">
            <a:avLst/>
          </a:prstGeom>
          <a:noFill/>
        </p:spPr>
        <p:txBody>
          <a:bodyPr wrap="square" rtlCol="0">
            <a:spAutoFit/>
          </a:bodyPr>
          <a:lstStyle/>
          <a:p>
            <a:r>
              <a:rPr kumimoji="1" lang="ja-JP" altLang="en-US" sz="1400" b="1" dirty="0" smtClean="0"/>
              <a:t>床圧力の圧力中心＝ＺＭＰ</a:t>
            </a:r>
            <a:endParaRPr kumimoji="1" lang="ja-JP" altLang="en-US" sz="1400" b="1" dirty="0"/>
          </a:p>
        </p:txBody>
      </p:sp>
    </p:spTree>
    <p:extLst>
      <p:ext uri="{BB962C8B-B14F-4D97-AF65-F5344CB8AC3E}">
        <p14:creationId xmlns:p14="http://schemas.microsoft.com/office/powerpoint/2010/main" val="432445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17341" y="1804086"/>
            <a:ext cx="543697" cy="94735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円/楕円 2"/>
          <p:cNvSpPr/>
          <p:nvPr/>
        </p:nvSpPr>
        <p:spPr>
          <a:xfrm>
            <a:off x="2969740" y="2154194"/>
            <a:ext cx="238898" cy="2471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円/楕円 5"/>
          <p:cNvSpPr/>
          <p:nvPr/>
        </p:nvSpPr>
        <p:spPr>
          <a:xfrm>
            <a:off x="2993098" y="2693623"/>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546464" y="3183021"/>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567058" y="3789405"/>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082230" y="2619037"/>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582810" y="3104169"/>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2460189">
            <a:off x="3041821" y="2938409"/>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17222810">
            <a:off x="8046038" y="3036236"/>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7075493">
            <a:off x="2421715" y="3649122"/>
            <a:ext cx="653462" cy="100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6273159">
            <a:off x="2650523" y="3057131"/>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5207252">
            <a:off x="3306824" y="3443415"/>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20863718">
            <a:off x="3517632" y="3855307"/>
            <a:ext cx="403654" cy="1235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20863718">
            <a:off x="5596958" y="3797642"/>
            <a:ext cx="403654" cy="1235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a:off x="2364743" y="3970638"/>
            <a:ext cx="403654" cy="1235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874753" y="3243216"/>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545463" y="3859426"/>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796744" y="3344260"/>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1666475" y="4089937"/>
            <a:ext cx="2376585" cy="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a:stCxn id="18" idx="3"/>
          </p:cNvCxnSpPr>
          <p:nvPr/>
        </p:nvCxnSpPr>
        <p:spPr>
          <a:xfrm flipV="1">
            <a:off x="2566570" y="1272744"/>
            <a:ext cx="865561" cy="2821461"/>
          </a:xfrm>
          <a:prstGeom prst="line">
            <a:avLst/>
          </a:prstGeom>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V="1">
            <a:off x="3105699" y="2259617"/>
            <a:ext cx="440765" cy="54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p:cNvCxnSpPr/>
          <p:nvPr/>
        </p:nvCxnSpPr>
        <p:spPr>
          <a:xfrm flipH="1" flipV="1">
            <a:off x="3096105" y="1285817"/>
            <a:ext cx="9594" cy="984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18" idx="3"/>
          </p:cNvCxnSpPr>
          <p:nvPr/>
        </p:nvCxnSpPr>
        <p:spPr>
          <a:xfrm flipV="1">
            <a:off x="2566570" y="2884171"/>
            <a:ext cx="360163" cy="12100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円/楕円 33"/>
          <p:cNvSpPr/>
          <p:nvPr/>
        </p:nvSpPr>
        <p:spPr>
          <a:xfrm>
            <a:off x="2545463" y="4032421"/>
            <a:ext cx="74140" cy="985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6" name="直線矢印コネクタ 35"/>
          <p:cNvCxnSpPr/>
          <p:nvPr/>
        </p:nvCxnSpPr>
        <p:spPr>
          <a:xfrm flipH="1" flipV="1">
            <a:off x="2631960" y="4164227"/>
            <a:ext cx="251281" cy="193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2866801" y="4347004"/>
            <a:ext cx="494236" cy="10812"/>
          </a:xfrm>
          <a:prstGeom prst="line">
            <a:avLst/>
          </a:prstGeom>
        </p:spPr>
        <p:style>
          <a:lnRef idx="1">
            <a:schemeClr val="dk1"/>
          </a:lnRef>
          <a:fillRef idx="0">
            <a:schemeClr val="dk1"/>
          </a:fillRef>
          <a:effectRef idx="0">
            <a:schemeClr val="dk1"/>
          </a:effectRef>
          <a:fontRef idx="minor">
            <a:schemeClr val="tx1"/>
          </a:fontRef>
        </p:style>
      </p:cxnSp>
      <p:sp>
        <p:nvSpPr>
          <p:cNvPr id="40" name="テキスト ボックス 39"/>
          <p:cNvSpPr txBox="1"/>
          <p:nvPr/>
        </p:nvSpPr>
        <p:spPr>
          <a:xfrm>
            <a:off x="3112955" y="4115997"/>
            <a:ext cx="867018" cy="307777"/>
          </a:xfrm>
          <a:prstGeom prst="rect">
            <a:avLst/>
          </a:prstGeom>
          <a:noFill/>
        </p:spPr>
        <p:txBody>
          <a:bodyPr wrap="square" rtlCol="0">
            <a:spAutoFit/>
          </a:bodyPr>
          <a:lstStyle/>
          <a:p>
            <a:r>
              <a:rPr kumimoji="1" lang="en-US" altLang="ja-JP" sz="1400" dirty="0" smtClean="0"/>
              <a:t>ZMP</a:t>
            </a:r>
            <a:endParaRPr kumimoji="1" lang="ja-JP" altLang="en-US" sz="1400" dirty="0"/>
          </a:p>
        </p:txBody>
      </p:sp>
      <p:sp>
        <p:nvSpPr>
          <p:cNvPr id="41" name="テキスト ボックス 40"/>
          <p:cNvSpPr txBox="1"/>
          <p:nvPr/>
        </p:nvSpPr>
        <p:spPr>
          <a:xfrm>
            <a:off x="2545463" y="3183021"/>
            <a:ext cx="172995" cy="369332"/>
          </a:xfrm>
          <a:prstGeom prst="rect">
            <a:avLst/>
          </a:prstGeom>
          <a:noFill/>
        </p:spPr>
        <p:txBody>
          <a:bodyPr wrap="square" rtlCol="0">
            <a:spAutoFit/>
          </a:bodyPr>
          <a:lstStyle/>
          <a:p>
            <a:r>
              <a:rPr kumimoji="1" lang="en-US" altLang="ja-JP" dirty="0" smtClean="0"/>
              <a:t>f</a:t>
            </a:r>
            <a:endParaRPr kumimoji="1" lang="ja-JP" altLang="en-US" dirty="0"/>
          </a:p>
        </p:txBody>
      </p:sp>
      <p:cxnSp>
        <p:nvCxnSpPr>
          <p:cNvPr id="43" name="直線コネクタ 42"/>
          <p:cNvCxnSpPr/>
          <p:nvPr/>
        </p:nvCxnSpPr>
        <p:spPr>
          <a:xfrm flipH="1">
            <a:off x="3099673" y="1293341"/>
            <a:ext cx="332458" cy="0"/>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flipH="1" flipV="1">
            <a:off x="3454072" y="1299222"/>
            <a:ext cx="55039" cy="960395"/>
          </a:xfrm>
          <a:prstGeom prst="line">
            <a:avLst/>
          </a:prstGeom>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642479" y="2154194"/>
            <a:ext cx="583532" cy="369332"/>
          </a:xfrm>
          <a:prstGeom prst="rect">
            <a:avLst/>
          </a:prstGeom>
          <a:noFill/>
        </p:spPr>
        <p:txBody>
          <a:bodyPr wrap="square" rtlCol="0">
            <a:spAutoFit/>
          </a:bodyPr>
          <a:lstStyle/>
          <a:p>
            <a:r>
              <a:rPr kumimoji="1" lang="en-US" altLang="ja-JP" dirty="0" smtClean="0"/>
              <a:t>M x</a:t>
            </a:r>
            <a:endParaRPr kumimoji="1" lang="ja-JP" altLang="en-US" dirty="0"/>
          </a:p>
        </p:txBody>
      </p:sp>
      <p:sp>
        <p:nvSpPr>
          <p:cNvPr id="61" name="円/楕円 60"/>
          <p:cNvSpPr/>
          <p:nvPr/>
        </p:nvSpPr>
        <p:spPr>
          <a:xfrm flipH="1">
            <a:off x="3951548" y="225675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円/楕円 61"/>
          <p:cNvSpPr/>
          <p:nvPr/>
        </p:nvSpPr>
        <p:spPr>
          <a:xfrm flipH="1">
            <a:off x="4043060" y="225779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3" name="円/楕円 62"/>
          <p:cNvSpPr/>
          <p:nvPr/>
        </p:nvSpPr>
        <p:spPr>
          <a:xfrm flipH="1">
            <a:off x="4324503" y="4011827"/>
            <a:ext cx="95557" cy="822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4" name="円/楕円 63"/>
          <p:cNvSpPr/>
          <p:nvPr/>
        </p:nvSpPr>
        <p:spPr>
          <a:xfrm flipH="1">
            <a:off x="7761137" y="4061420"/>
            <a:ext cx="87656" cy="107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2823692" y="946812"/>
            <a:ext cx="694121" cy="369332"/>
          </a:xfrm>
          <a:prstGeom prst="rect">
            <a:avLst/>
          </a:prstGeom>
          <a:noFill/>
        </p:spPr>
        <p:txBody>
          <a:bodyPr wrap="square" rtlCol="0">
            <a:spAutoFit/>
          </a:bodyPr>
          <a:lstStyle/>
          <a:p>
            <a:r>
              <a:rPr kumimoji="1" lang="en-US" altLang="ja-JP" dirty="0" smtClean="0"/>
              <a:t>Mg</a:t>
            </a:r>
            <a:endParaRPr kumimoji="1" lang="ja-JP" altLang="en-US" dirty="0"/>
          </a:p>
        </p:txBody>
      </p:sp>
      <p:sp>
        <p:nvSpPr>
          <p:cNvPr id="66" name="テキスト ボックス 65"/>
          <p:cNvSpPr txBox="1"/>
          <p:nvPr/>
        </p:nvSpPr>
        <p:spPr>
          <a:xfrm>
            <a:off x="2446638" y="4959178"/>
            <a:ext cx="2125362" cy="954107"/>
          </a:xfrm>
          <a:prstGeom prst="rect">
            <a:avLst/>
          </a:prstGeom>
          <a:noFill/>
        </p:spPr>
        <p:txBody>
          <a:bodyPr wrap="square" rtlCol="0">
            <a:spAutoFit/>
          </a:bodyPr>
          <a:lstStyle/>
          <a:p>
            <a:r>
              <a:rPr kumimoji="1" lang="ja-JP" altLang="en-US" sz="1400" b="1" u="sng" dirty="0" smtClean="0">
                <a:solidFill>
                  <a:srgbClr val="FF0000"/>
                </a:solidFill>
              </a:rPr>
              <a:t>＊注意：</a:t>
            </a:r>
            <a:r>
              <a:rPr kumimoji="1" lang="ja-JP" altLang="en-US" sz="1400" dirty="0" smtClean="0"/>
              <a:t>矢印は床反力が重力に逆らって重心を押し上げ、同時に重心を加速してるイメ－ジ</a:t>
            </a:r>
            <a:endParaRPr kumimoji="1" lang="ja-JP" altLang="en-US" sz="1400" dirty="0"/>
          </a:p>
        </p:txBody>
      </p:sp>
      <p:sp>
        <p:nvSpPr>
          <p:cNvPr id="67" name="二等辺三角形 66"/>
          <p:cNvSpPr/>
          <p:nvPr/>
        </p:nvSpPr>
        <p:spPr>
          <a:xfrm rot="20863718">
            <a:off x="8927424" y="3797641"/>
            <a:ext cx="403654" cy="1235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a:off x="4477725" y="3922837"/>
            <a:ext cx="403654" cy="1235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2814360" y="1804086"/>
            <a:ext cx="543697" cy="94735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0" name="正方形/長方形 69"/>
          <p:cNvSpPr/>
          <p:nvPr/>
        </p:nvSpPr>
        <p:spPr>
          <a:xfrm>
            <a:off x="4896880" y="1771135"/>
            <a:ext cx="543697" cy="94735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1" name="円/楕円 70"/>
          <p:cNvSpPr/>
          <p:nvPr/>
        </p:nvSpPr>
        <p:spPr>
          <a:xfrm>
            <a:off x="5049279" y="2141540"/>
            <a:ext cx="238898" cy="2471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72" name="直線矢印コネクタ 71"/>
          <p:cNvCxnSpPr/>
          <p:nvPr/>
        </p:nvCxnSpPr>
        <p:spPr>
          <a:xfrm flipH="1" flipV="1">
            <a:off x="5160014" y="1350736"/>
            <a:ext cx="8714" cy="894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p:nvPr/>
        </p:nvCxnSpPr>
        <p:spPr>
          <a:xfrm>
            <a:off x="5142577" y="2251550"/>
            <a:ext cx="5779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正方形/長方形 74"/>
          <p:cNvSpPr/>
          <p:nvPr/>
        </p:nvSpPr>
        <p:spPr>
          <a:xfrm rot="2460189">
            <a:off x="5130953" y="2876532"/>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rot="6273159">
            <a:off x="4730062" y="2957976"/>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5676291" y="3702907"/>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8419069" y="2712648"/>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4575131" y="3810900"/>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rot="7075493">
            <a:off x="4504603" y="3521484"/>
            <a:ext cx="653462" cy="100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4970229">
            <a:off x="5401272" y="3395645"/>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a:off x="4143633" y="4061420"/>
            <a:ext cx="2463113" cy="0"/>
          </a:xfrm>
          <a:prstGeom prst="line">
            <a:avLst/>
          </a:prstGeom>
        </p:spPr>
        <p:style>
          <a:lnRef idx="1">
            <a:schemeClr val="dk1"/>
          </a:lnRef>
          <a:fillRef idx="0">
            <a:schemeClr val="dk1"/>
          </a:fillRef>
          <a:effectRef idx="0">
            <a:schemeClr val="dk1"/>
          </a:effectRef>
          <a:fontRef idx="minor">
            <a:schemeClr val="tx1"/>
          </a:fontRef>
        </p:style>
      </p:cxnSp>
      <p:cxnSp>
        <p:nvCxnSpPr>
          <p:cNvPr id="86" name="直線コネクタ 85"/>
          <p:cNvCxnSpPr/>
          <p:nvPr/>
        </p:nvCxnSpPr>
        <p:spPr>
          <a:xfrm flipV="1">
            <a:off x="4390787" y="1368130"/>
            <a:ext cx="1241469" cy="2662447"/>
          </a:xfrm>
          <a:prstGeom prst="line">
            <a:avLst/>
          </a:prstGeom>
        </p:spPr>
        <p:style>
          <a:lnRef idx="1">
            <a:schemeClr val="dk1"/>
          </a:lnRef>
          <a:fillRef idx="0">
            <a:schemeClr val="dk1"/>
          </a:fillRef>
          <a:effectRef idx="0">
            <a:schemeClr val="dk1"/>
          </a:effectRef>
          <a:fontRef idx="minor">
            <a:schemeClr val="tx1"/>
          </a:fontRef>
        </p:style>
      </p:cxnSp>
      <p:cxnSp>
        <p:nvCxnSpPr>
          <p:cNvPr id="88" name="直線矢印コネクタ 87"/>
          <p:cNvCxnSpPr/>
          <p:nvPr/>
        </p:nvCxnSpPr>
        <p:spPr>
          <a:xfrm flipV="1">
            <a:off x="4411287" y="2851279"/>
            <a:ext cx="533412" cy="1108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flipH="1" flipV="1">
            <a:off x="4341341" y="4118622"/>
            <a:ext cx="251281" cy="193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線コネクタ 89"/>
          <p:cNvCxnSpPr/>
          <p:nvPr/>
        </p:nvCxnSpPr>
        <p:spPr>
          <a:xfrm>
            <a:off x="4592622" y="4319681"/>
            <a:ext cx="494236" cy="10812"/>
          </a:xfrm>
          <a:prstGeom prst="line">
            <a:avLst/>
          </a:prstGeom>
        </p:spPr>
        <p:style>
          <a:lnRef idx="1">
            <a:schemeClr val="dk1"/>
          </a:lnRef>
          <a:fillRef idx="0">
            <a:schemeClr val="dk1"/>
          </a:fillRef>
          <a:effectRef idx="0">
            <a:schemeClr val="dk1"/>
          </a:effectRef>
          <a:fontRef idx="minor">
            <a:schemeClr val="tx1"/>
          </a:fontRef>
        </p:style>
      </p:cxnSp>
      <p:cxnSp>
        <p:nvCxnSpPr>
          <p:cNvPr id="92" name="直線コネクタ 91"/>
          <p:cNvCxnSpPr/>
          <p:nvPr/>
        </p:nvCxnSpPr>
        <p:spPr>
          <a:xfrm>
            <a:off x="5159134" y="1383957"/>
            <a:ext cx="489710" cy="0"/>
          </a:xfrm>
          <a:prstGeom prst="line">
            <a:avLst/>
          </a:prstGeom>
        </p:spPr>
        <p:style>
          <a:lnRef idx="1">
            <a:schemeClr val="dk1"/>
          </a:lnRef>
          <a:fillRef idx="0">
            <a:schemeClr val="dk1"/>
          </a:fillRef>
          <a:effectRef idx="0">
            <a:schemeClr val="dk1"/>
          </a:effectRef>
          <a:fontRef idx="minor">
            <a:schemeClr val="tx1"/>
          </a:fontRef>
        </p:style>
      </p:cxnSp>
      <p:cxnSp>
        <p:nvCxnSpPr>
          <p:cNvPr id="95" name="直線コネクタ 94"/>
          <p:cNvCxnSpPr/>
          <p:nvPr/>
        </p:nvCxnSpPr>
        <p:spPr>
          <a:xfrm>
            <a:off x="5648844" y="1367968"/>
            <a:ext cx="10166" cy="875660"/>
          </a:xfrm>
          <a:prstGeom prst="line">
            <a:avLst/>
          </a:prstGeom>
        </p:spPr>
        <p:style>
          <a:lnRef idx="1">
            <a:schemeClr val="dk1"/>
          </a:lnRef>
          <a:fillRef idx="0">
            <a:schemeClr val="dk1"/>
          </a:fillRef>
          <a:effectRef idx="0">
            <a:schemeClr val="dk1"/>
          </a:effectRef>
          <a:fontRef idx="minor">
            <a:schemeClr val="tx1"/>
          </a:fontRef>
        </p:style>
      </p:cxnSp>
      <p:sp>
        <p:nvSpPr>
          <p:cNvPr id="101" name="テキスト ボックス 100"/>
          <p:cNvSpPr txBox="1"/>
          <p:nvPr/>
        </p:nvSpPr>
        <p:spPr>
          <a:xfrm>
            <a:off x="4911823" y="979304"/>
            <a:ext cx="505470" cy="369332"/>
          </a:xfrm>
          <a:prstGeom prst="rect">
            <a:avLst/>
          </a:prstGeom>
          <a:noFill/>
        </p:spPr>
        <p:txBody>
          <a:bodyPr wrap="square" rtlCol="0">
            <a:spAutoFit/>
          </a:bodyPr>
          <a:lstStyle/>
          <a:p>
            <a:r>
              <a:rPr kumimoji="1" lang="en-US" altLang="ja-JP" dirty="0" smtClean="0"/>
              <a:t>Mg</a:t>
            </a:r>
            <a:endParaRPr kumimoji="1" lang="ja-JP" altLang="en-US" dirty="0"/>
          </a:p>
        </p:txBody>
      </p:sp>
      <p:sp>
        <p:nvSpPr>
          <p:cNvPr id="102" name="テキスト ボックス 101"/>
          <p:cNvSpPr txBox="1"/>
          <p:nvPr/>
        </p:nvSpPr>
        <p:spPr>
          <a:xfrm>
            <a:off x="5706296" y="2050576"/>
            <a:ext cx="583532" cy="369332"/>
          </a:xfrm>
          <a:prstGeom prst="rect">
            <a:avLst/>
          </a:prstGeom>
          <a:noFill/>
        </p:spPr>
        <p:txBody>
          <a:bodyPr wrap="square" rtlCol="0">
            <a:spAutoFit/>
          </a:bodyPr>
          <a:lstStyle/>
          <a:p>
            <a:r>
              <a:rPr kumimoji="1" lang="en-US" altLang="ja-JP" dirty="0" smtClean="0"/>
              <a:t>M x</a:t>
            </a:r>
            <a:endParaRPr kumimoji="1" lang="ja-JP" altLang="en-US" dirty="0"/>
          </a:p>
        </p:txBody>
      </p:sp>
      <p:sp>
        <p:nvSpPr>
          <p:cNvPr id="103" name="円/楕円 102"/>
          <p:cNvSpPr/>
          <p:nvPr/>
        </p:nvSpPr>
        <p:spPr>
          <a:xfrm>
            <a:off x="6047517" y="213330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4" name="円/楕円 103"/>
          <p:cNvSpPr/>
          <p:nvPr/>
        </p:nvSpPr>
        <p:spPr>
          <a:xfrm>
            <a:off x="6121557" y="213330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5142577" y="4438033"/>
            <a:ext cx="1494018" cy="523220"/>
          </a:xfrm>
          <a:prstGeom prst="rect">
            <a:avLst/>
          </a:prstGeom>
          <a:noFill/>
        </p:spPr>
        <p:txBody>
          <a:bodyPr wrap="square" rtlCol="0">
            <a:spAutoFit/>
          </a:bodyPr>
          <a:lstStyle/>
          <a:p>
            <a:r>
              <a:rPr kumimoji="1" lang="ja-JP" altLang="en-US" sz="1400" dirty="0" smtClean="0"/>
              <a:t>重心が大きな水平加速を行う？</a:t>
            </a:r>
            <a:endParaRPr kumimoji="1" lang="ja-JP" altLang="en-US" sz="1400" dirty="0"/>
          </a:p>
        </p:txBody>
      </p:sp>
      <p:sp>
        <p:nvSpPr>
          <p:cNvPr id="106" name="テキスト ボックス 105"/>
          <p:cNvSpPr txBox="1"/>
          <p:nvPr/>
        </p:nvSpPr>
        <p:spPr>
          <a:xfrm>
            <a:off x="4994139" y="4061527"/>
            <a:ext cx="867018" cy="307777"/>
          </a:xfrm>
          <a:prstGeom prst="rect">
            <a:avLst/>
          </a:prstGeom>
          <a:noFill/>
        </p:spPr>
        <p:txBody>
          <a:bodyPr wrap="square" rtlCol="0">
            <a:spAutoFit/>
          </a:bodyPr>
          <a:lstStyle/>
          <a:p>
            <a:r>
              <a:rPr kumimoji="1" lang="en-US" altLang="ja-JP" sz="1400" dirty="0" smtClean="0"/>
              <a:t>ZMP</a:t>
            </a:r>
            <a:r>
              <a:rPr kumimoji="1" lang="ja-JP" altLang="en-US" sz="1400" dirty="0" smtClean="0"/>
              <a:t>？</a:t>
            </a:r>
            <a:endParaRPr kumimoji="1" lang="ja-JP" altLang="en-US" sz="1400" dirty="0"/>
          </a:p>
        </p:txBody>
      </p:sp>
      <p:sp>
        <p:nvSpPr>
          <p:cNvPr id="107" name="二等辺三角形 106"/>
          <p:cNvSpPr/>
          <p:nvPr/>
        </p:nvSpPr>
        <p:spPr>
          <a:xfrm>
            <a:off x="7804965" y="3999755"/>
            <a:ext cx="403654" cy="1235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rot="13597682">
            <a:off x="8405170" y="2987402"/>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rot="4553562">
            <a:off x="8694189" y="3461497"/>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rot="17854033">
            <a:off x="7795193" y="3653729"/>
            <a:ext cx="638433" cy="12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8188411" y="3315792"/>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8832407" y="3162427"/>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7894643" y="3900616"/>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雲形吹き出し 113"/>
          <p:cNvSpPr/>
          <p:nvPr/>
        </p:nvSpPr>
        <p:spPr>
          <a:xfrm>
            <a:off x="2207741" y="4561188"/>
            <a:ext cx="2667012" cy="1501861"/>
          </a:xfrm>
          <a:prstGeom prst="cloudCallou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5" name="正方形/長方形 114"/>
          <p:cNvSpPr/>
          <p:nvPr/>
        </p:nvSpPr>
        <p:spPr>
          <a:xfrm>
            <a:off x="8188411" y="1831574"/>
            <a:ext cx="543697" cy="947352"/>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9" name="円/楕円 118"/>
          <p:cNvSpPr/>
          <p:nvPr/>
        </p:nvSpPr>
        <p:spPr>
          <a:xfrm>
            <a:off x="8340810" y="2215292"/>
            <a:ext cx="238898" cy="2471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0" name="円/楕円 119"/>
          <p:cNvSpPr/>
          <p:nvPr/>
        </p:nvSpPr>
        <p:spPr>
          <a:xfrm>
            <a:off x="8988515" y="3727674"/>
            <a:ext cx="172995" cy="140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p:cNvCxnSpPr/>
          <p:nvPr/>
        </p:nvCxnSpPr>
        <p:spPr>
          <a:xfrm>
            <a:off x="7286347" y="4130979"/>
            <a:ext cx="2463113" cy="0"/>
          </a:xfrm>
          <a:prstGeom prst="line">
            <a:avLst/>
          </a:prstGeom>
        </p:spPr>
        <p:style>
          <a:lnRef idx="1">
            <a:schemeClr val="dk1"/>
          </a:lnRef>
          <a:fillRef idx="0">
            <a:schemeClr val="dk1"/>
          </a:fillRef>
          <a:effectRef idx="0">
            <a:schemeClr val="dk1"/>
          </a:effectRef>
          <a:fontRef idx="minor">
            <a:schemeClr val="tx1"/>
          </a:fontRef>
        </p:style>
      </p:cxnSp>
      <p:cxnSp>
        <p:nvCxnSpPr>
          <p:cNvPr id="123" name="直線コネクタ 122"/>
          <p:cNvCxnSpPr>
            <a:stCxn id="107" idx="2"/>
          </p:cNvCxnSpPr>
          <p:nvPr/>
        </p:nvCxnSpPr>
        <p:spPr>
          <a:xfrm flipV="1">
            <a:off x="7804965" y="1022523"/>
            <a:ext cx="1168368" cy="3100799"/>
          </a:xfrm>
          <a:prstGeom prst="line">
            <a:avLst/>
          </a:prstGeom>
        </p:spPr>
        <p:style>
          <a:lnRef idx="1">
            <a:schemeClr val="dk1"/>
          </a:lnRef>
          <a:fillRef idx="0">
            <a:schemeClr val="dk1"/>
          </a:fillRef>
          <a:effectRef idx="0">
            <a:schemeClr val="dk1"/>
          </a:effectRef>
          <a:fontRef idx="minor">
            <a:schemeClr val="tx1"/>
          </a:fontRef>
        </p:style>
      </p:cxnSp>
      <p:cxnSp>
        <p:nvCxnSpPr>
          <p:cNvPr id="124" name="直線矢印コネクタ 123"/>
          <p:cNvCxnSpPr/>
          <p:nvPr/>
        </p:nvCxnSpPr>
        <p:spPr>
          <a:xfrm>
            <a:off x="8443152" y="2338859"/>
            <a:ext cx="5779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5" name="直線矢印コネクタ 124"/>
          <p:cNvCxnSpPr/>
          <p:nvPr/>
        </p:nvCxnSpPr>
        <p:spPr>
          <a:xfrm flipV="1">
            <a:off x="8468972" y="1022524"/>
            <a:ext cx="0" cy="1308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直線コネクタ 128"/>
          <p:cNvCxnSpPr/>
          <p:nvPr/>
        </p:nvCxnSpPr>
        <p:spPr>
          <a:xfrm>
            <a:off x="8460258" y="1022523"/>
            <a:ext cx="513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flipV="1">
            <a:off x="8988515" y="1022523"/>
            <a:ext cx="16887" cy="1316336"/>
          </a:xfrm>
          <a:prstGeom prst="line">
            <a:avLst/>
          </a:prstGeom>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8988515" y="2146646"/>
            <a:ext cx="583532" cy="369332"/>
          </a:xfrm>
          <a:prstGeom prst="rect">
            <a:avLst/>
          </a:prstGeom>
          <a:noFill/>
        </p:spPr>
        <p:txBody>
          <a:bodyPr wrap="square" rtlCol="0">
            <a:spAutoFit/>
          </a:bodyPr>
          <a:lstStyle/>
          <a:p>
            <a:r>
              <a:rPr kumimoji="1" lang="en-US" altLang="ja-JP" dirty="0" smtClean="0"/>
              <a:t>M x</a:t>
            </a:r>
            <a:endParaRPr kumimoji="1" lang="ja-JP" altLang="en-US" dirty="0"/>
          </a:p>
        </p:txBody>
      </p:sp>
      <p:sp>
        <p:nvSpPr>
          <p:cNvPr id="136" name="円/楕円 135"/>
          <p:cNvSpPr/>
          <p:nvPr/>
        </p:nvSpPr>
        <p:spPr>
          <a:xfrm>
            <a:off x="9333604" y="224362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8" name="円/楕円 137"/>
          <p:cNvSpPr/>
          <p:nvPr/>
        </p:nvSpPr>
        <p:spPr>
          <a:xfrm>
            <a:off x="9407106" y="225129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7286347" y="1348636"/>
            <a:ext cx="1030562" cy="369332"/>
          </a:xfrm>
          <a:prstGeom prst="rect">
            <a:avLst/>
          </a:prstGeom>
          <a:noFill/>
        </p:spPr>
        <p:txBody>
          <a:bodyPr wrap="square" rtlCol="0">
            <a:spAutoFit/>
          </a:bodyPr>
          <a:lstStyle/>
          <a:p>
            <a:r>
              <a:rPr kumimoji="1" lang="en-US" altLang="ja-JP" dirty="0" smtClean="0"/>
              <a:t>M(</a:t>
            </a:r>
            <a:r>
              <a:rPr kumimoji="1" lang="en-US" altLang="ja-JP" dirty="0" err="1" smtClean="0"/>
              <a:t>g+z</a:t>
            </a:r>
            <a:endParaRPr kumimoji="1" lang="ja-JP" altLang="en-US" dirty="0"/>
          </a:p>
        </p:txBody>
      </p:sp>
      <p:sp>
        <p:nvSpPr>
          <p:cNvPr id="142" name="円/楕円 141"/>
          <p:cNvSpPr/>
          <p:nvPr/>
        </p:nvSpPr>
        <p:spPr>
          <a:xfrm>
            <a:off x="7888136" y="139511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3" name="円/楕円 142"/>
          <p:cNvSpPr/>
          <p:nvPr/>
        </p:nvSpPr>
        <p:spPr>
          <a:xfrm>
            <a:off x="7977683" y="139511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8010162" y="1362591"/>
            <a:ext cx="296562" cy="369332"/>
          </a:xfrm>
          <a:prstGeom prst="rect">
            <a:avLst/>
          </a:prstGeom>
          <a:noFill/>
        </p:spPr>
        <p:txBody>
          <a:bodyPr wrap="square" rtlCol="0">
            <a:spAutoFit/>
          </a:bodyPr>
          <a:lstStyle/>
          <a:p>
            <a:r>
              <a:rPr kumimoji="1" lang="en-US" altLang="ja-JP" dirty="0" smtClean="0"/>
              <a:t>)</a:t>
            </a:r>
            <a:endParaRPr kumimoji="1" lang="ja-JP" altLang="en-US" dirty="0"/>
          </a:p>
        </p:txBody>
      </p:sp>
      <p:cxnSp>
        <p:nvCxnSpPr>
          <p:cNvPr id="145" name="直線矢印コネクタ 144"/>
          <p:cNvCxnSpPr/>
          <p:nvPr/>
        </p:nvCxnSpPr>
        <p:spPr>
          <a:xfrm flipH="1" flipV="1">
            <a:off x="7826281" y="4194812"/>
            <a:ext cx="251281" cy="193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6" name="直線コネクタ 145"/>
          <p:cNvCxnSpPr/>
          <p:nvPr/>
        </p:nvCxnSpPr>
        <p:spPr>
          <a:xfrm>
            <a:off x="8059606" y="4380817"/>
            <a:ext cx="494236" cy="10812"/>
          </a:xfrm>
          <a:prstGeom prst="line">
            <a:avLst/>
          </a:prstGeom>
        </p:spPr>
        <p:style>
          <a:lnRef idx="1">
            <a:schemeClr val="dk1"/>
          </a:lnRef>
          <a:fillRef idx="0">
            <a:schemeClr val="dk1"/>
          </a:fillRef>
          <a:effectRef idx="0">
            <a:schemeClr val="dk1"/>
          </a:effectRef>
          <a:fontRef idx="minor">
            <a:schemeClr val="tx1"/>
          </a:fontRef>
        </p:style>
      </p:cxnSp>
      <p:sp>
        <p:nvSpPr>
          <p:cNvPr id="147" name="テキスト ボックス 146"/>
          <p:cNvSpPr txBox="1"/>
          <p:nvPr/>
        </p:nvSpPr>
        <p:spPr>
          <a:xfrm>
            <a:off x="8188410" y="4114966"/>
            <a:ext cx="858601" cy="307777"/>
          </a:xfrm>
          <a:prstGeom prst="rect">
            <a:avLst/>
          </a:prstGeom>
          <a:noFill/>
        </p:spPr>
        <p:txBody>
          <a:bodyPr wrap="square" rtlCol="0">
            <a:spAutoFit/>
          </a:bodyPr>
          <a:lstStyle/>
          <a:p>
            <a:r>
              <a:rPr kumimoji="1" lang="en-US" altLang="ja-JP" sz="1400" dirty="0" smtClean="0"/>
              <a:t>ZMP</a:t>
            </a:r>
            <a:endParaRPr kumimoji="1" lang="ja-JP" altLang="en-US" sz="1400" dirty="0"/>
          </a:p>
        </p:txBody>
      </p:sp>
      <p:sp>
        <p:nvSpPr>
          <p:cNvPr id="149" name="ストライプ矢印 148"/>
          <p:cNvSpPr/>
          <p:nvPr/>
        </p:nvSpPr>
        <p:spPr>
          <a:xfrm>
            <a:off x="6468145" y="2287756"/>
            <a:ext cx="1510980" cy="450333"/>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10033686" y="2606711"/>
            <a:ext cx="1112356" cy="646331"/>
          </a:xfrm>
          <a:prstGeom prst="rect">
            <a:avLst/>
          </a:prstGeom>
          <a:noFill/>
        </p:spPr>
        <p:txBody>
          <a:bodyPr wrap="square" rtlCol="0">
            <a:spAutoFit/>
          </a:bodyPr>
          <a:lstStyle/>
          <a:p>
            <a:r>
              <a:rPr kumimoji="1" lang="en-US" altLang="ja-JP" sz="1200" dirty="0" smtClean="0"/>
              <a:t>X</a:t>
            </a:r>
            <a:r>
              <a:rPr kumimoji="1" lang="ja-JP" altLang="en-US" sz="1200" dirty="0" smtClean="0"/>
              <a:t>が増えた分だけ </a:t>
            </a:r>
            <a:r>
              <a:rPr kumimoji="1" lang="en-US" altLang="ja-JP" sz="1200" dirty="0" smtClean="0"/>
              <a:t>Z  </a:t>
            </a:r>
            <a:r>
              <a:rPr kumimoji="1" lang="ja-JP" altLang="en-US" sz="1200" dirty="0" err="1" smtClean="0"/>
              <a:t>が増</a:t>
            </a:r>
            <a:r>
              <a:rPr kumimoji="1" lang="ja-JP" altLang="en-US" sz="1200" dirty="0" smtClean="0"/>
              <a:t>大</a:t>
            </a:r>
            <a:endParaRPr kumimoji="1" lang="ja-JP" altLang="en-US" sz="1200" dirty="0"/>
          </a:p>
        </p:txBody>
      </p:sp>
      <p:sp>
        <p:nvSpPr>
          <p:cNvPr id="152" name="円/楕円 151"/>
          <p:cNvSpPr/>
          <p:nvPr/>
        </p:nvSpPr>
        <p:spPr>
          <a:xfrm>
            <a:off x="10102220" y="261903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4" name="円/楕円 153"/>
          <p:cNvSpPr/>
          <p:nvPr/>
        </p:nvSpPr>
        <p:spPr>
          <a:xfrm>
            <a:off x="10198231" y="2606711"/>
            <a:ext cx="45719" cy="631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5" name="環状矢印 154"/>
          <p:cNvSpPr/>
          <p:nvPr/>
        </p:nvSpPr>
        <p:spPr>
          <a:xfrm rot="17262253" flipV="1">
            <a:off x="8127514" y="3715758"/>
            <a:ext cx="280086" cy="456052"/>
          </a:xfrm>
          <a:prstGeom prst="circular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endParaRPr>
          </a:p>
        </p:txBody>
      </p:sp>
      <p:sp>
        <p:nvSpPr>
          <p:cNvPr id="156" name="円/楕円 155"/>
          <p:cNvSpPr/>
          <p:nvPr/>
        </p:nvSpPr>
        <p:spPr>
          <a:xfrm>
            <a:off x="10426810" y="2827009"/>
            <a:ext cx="61660"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7" name="円/楕円 156"/>
          <p:cNvSpPr/>
          <p:nvPr/>
        </p:nvSpPr>
        <p:spPr>
          <a:xfrm>
            <a:off x="10544145" y="2805309"/>
            <a:ext cx="45719" cy="674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8" name="テキスト ボックス 157"/>
          <p:cNvSpPr txBox="1"/>
          <p:nvPr/>
        </p:nvSpPr>
        <p:spPr>
          <a:xfrm>
            <a:off x="8275929" y="5042630"/>
            <a:ext cx="2714346" cy="584775"/>
          </a:xfrm>
          <a:prstGeom prst="rect">
            <a:avLst/>
          </a:prstGeom>
          <a:noFill/>
        </p:spPr>
        <p:txBody>
          <a:bodyPr wrap="square" rtlCol="0">
            <a:spAutoFit/>
          </a:bodyPr>
          <a:lstStyle/>
          <a:p>
            <a:r>
              <a:rPr kumimoji="1" lang="ja-JP" altLang="en-US" sz="1600" dirty="0" smtClean="0"/>
              <a:t>＊</a:t>
            </a:r>
            <a:r>
              <a:rPr kumimoji="1" lang="en-US" altLang="ja-JP" sz="1600" dirty="0" smtClean="0"/>
              <a:t>ZMP</a:t>
            </a:r>
            <a:r>
              <a:rPr kumimoji="1" lang="ja-JP" altLang="en-US" sz="1600" dirty="0" smtClean="0"/>
              <a:t>は支持多角形の縁に</a:t>
            </a:r>
            <a:endParaRPr kumimoji="1" lang="en-US" altLang="ja-JP" sz="1600" dirty="0" smtClean="0"/>
          </a:p>
          <a:p>
            <a:r>
              <a:rPr kumimoji="1" lang="ja-JP" altLang="en-US" sz="1600" dirty="0" smtClean="0"/>
              <a:t>　留まる</a:t>
            </a:r>
            <a:endParaRPr kumimoji="1" lang="ja-JP" altLang="en-US" sz="1600" dirty="0"/>
          </a:p>
        </p:txBody>
      </p:sp>
      <p:sp>
        <p:nvSpPr>
          <p:cNvPr id="4" name="テキスト ボックス 3"/>
          <p:cNvSpPr txBox="1"/>
          <p:nvPr/>
        </p:nvSpPr>
        <p:spPr>
          <a:xfrm>
            <a:off x="2207741" y="164757"/>
            <a:ext cx="5263978" cy="369332"/>
          </a:xfrm>
          <a:prstGeom prst="rect">
            <a:avLst/>
          </a:prstGeom>
          <a:noFill/>
        </p:spPr>
        <p:txBody>
          <a:bodyPr wrap="square" rtlCol="0">
            <a:spAutoFit/>
          </a:bodyPr>
          <a:lstStyle/>
          <a:p>
            <a:r>
              <a:rPr kumimoji="1" lang="ja-JP" altLang="en-US" dirty="0" smtClean="0"/>
              <a:t>ロボットの運動状態と</a:t>
            </a:r>
            <a:r>
              <a:rPr kumimoji="1" lang="en-US" altLang="ja-JP" dirty="0" smtClean="0"/>
              <a:t>ZMP</a:t>
            </a:r>
            <a:r>
              <a:rPr kumimoji="1" lang="ja-JP" altLang="en-US" dirty="0" smtClean="0"/>
              <a:t>の関係を直観的に説明</a:t>
            </a:r>
            <a:endParaRPr kumimoji="1" lang="ja-JP" altLang="en-US" dirty="0"/>
          </a:p>
        </p:txBody>
      </p:sp>
    </p:spTree>
    <p:extLst>
      <p:ext uri="{BB962C8B-B14F-4D97-AF65-F5344CB8AC3E}">
        <p14:creationId xmlns:p14="http://schemas.microsoft.com/office/powerpoint/2010/main" val="2810821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A5AAFB75-50F6-4B45-9E3E-BE35FD43B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301" y="2125339"/>
            <a:ext cx="5984819" cy="3238500"/>
          </a:xfrm>
          <a:prstGeom prst="rect">
            <a:avLst/>
          </a:prstGeom>
        </p:spPr>
      </p:pic>
      <p:sp>
        <p:nvSpPr>
          <p:cNvPr id="4" name="テキスト ボックス 3">
            <a:extLst>
              <a:ext uri="{FF2B5EF4-FFF2-40B4-BE49-F238E27FC236}">
                <a16:creationId xmlns:a16="http://schemas.microsoft.com/office/drawing/2014/main" xmlns="" id="{DD98E2C5-7E6F-4011-98E0-D465E54563C8}"/>
              </a:ext>
            </a:extLst>
          </p:cNvPr>
          <p:cNvSpPr txBox="1"/>
          <p:nvPr/>
        </p:nvSpPr>
        <p:spPr>
          <a:xfrm>
            <a:off x="1537487" y="1011504"/>
            <a:ext cx="6473628" cy="369332"/>
          </a:xfrm>
          <a:prstGeom prst="rect">
            <a:avLst/>
          </a:prstGeom>
          <a:noFill/>
        </p:spPr>
        <p:txBody>
          <a:bodyPr wrap="square" rtlCol="0">
            <a:spAutoFit/>
          </a:bodyPr>
          <a:lstStyle/>
          <a:p>
            <a:r>
              <a:rPr kumimoji="1" lang="ja-JP" altLang="en-US" dirty="0"/>
              <a:t>ＺＭＰを視覚的に表現した図</a:t>
            </a:r>
          </a:p>
        </p:txBody>
      </p:sp>
      <p:pic>
        <p:nvPicPr>
          <p:cNvPr id="6" name="図 5">
            <a:extLst>
              <a:ext uri="{FF2B5EF4-FFF2-40B4-BE49-F238E27FC236}">
                <a16:creationId xmlns:a16="http://schemas.microsoft.com/office/drawing/2014/main" xmlns="" id="{B621E91F-6229-4FFA-8FCD-46837ACBC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119" y="809203"/>
            <a:ext cx="3384579" cy="4741933"/>
          </a:xfrm>
          <a:prstGeom prst="rect">
            <a:avLst/>
          </a:prstGeom>
        </p:spPr>
      </p:pic>
      <p:sp>
        <p:nvSpPr>
          <p:cNvPr id="2" name="テキスト ボックス 1">
            <a:extLst>
              <a:ext uri="{FF2B5EF4-FFF2-40B4-BE49-F238E27FC236}">
                <a16:creationId xmlns:a16="http://schemas.microsoft.com/office/drawing/2014/main" xmlns="" id="{499161DB-EED5-41EC-B68A-069994E83042}"/>
              </a:ext>
            </a:extLst>
          </p:cNvPr>
          <p:cNvSpPr txBox="1"/>
          <p:nvPr/>
        </p:nvSpPr>
        <p:spPr>
          <a:xfrm>
            <a:off x="8286244" y="5679465"/>
            <a:ext cx="2128206" cy="369332"/>
          </a:xfrm>
          <a:prstGeom prst="rect">
            <a:avLst/>
          </a:prstGeom>
          <a:noFill/>
        </p:spPr>
        <p:txBody>
          <a:bodyPr wrap="square" rtlCol="0">
            <a:spAutoFit/>
          </a:bodyPr>
          <a:lstStyle/>
          <a:p>
            <a:r>
              <a:rPr kumimoji="1" lang="ja-JP" altLang="en-US" dirty="0"/>
              <a:t>画像提供：ホンダ</a:t>
            </a:r>
          </a:p>
        </p:txBody>
      </p:sp>
    </p:spTree>
    <p:extLst>
      <p:ext uri="{BB962C8B-B14F-4D97-AF65-F5344CB8AC3E}">
        <p14:creationId xmlns:p14="http://schemas.microsoft.com/office/powerpoint/2010/main" val="2374989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AA2E5CA-CB36-42A3-B728-0C22867C2214}"/>
              </a:ext>
            </a:extLst>
          </p:cNvPr>
          <p:cNvSpPr>
            <a:spLocks noGrp="1"/>
          </p:cNvSpPr>
          <p:nvPr>
            <p:ph type="title"/>
          </p:nvPr>
        </p:nvSpPr>
        <p:spPr>
          <a:xfrm>
            <a:off x="1200510" y="978554"/>
            <a:ext cx="10515600" cy="1325563"/>
          </a:xfrm>
        </p:spPr>
        <p:txBody>
          <a:bodyPr/>
          <a:lstStyle/>
          <a:p>
            <a:r>
              <a:rPr kumimoji="1" lang="en-US" altLang="ja-JP" dirty="0"/>
              <a:t/>
            </a:r>
            <a:br>
              <a:rPr kumimoji="1" lang="en-US" altLang="ja-JP" dirty="0"/>
            </a:br>
            <a:endParaRPr kumimoji="1" lang="ja-JP" altLang="en-US" dirty="0"/>
          </a:p>
        </p:txBody>
      </p:sp>
      <p:sp>
        <p:nvSpPr>
          <p:cNvPr id="3" name="テキスト ボックス 2">
            <a:extLst>
              <a:ext uri="{FF2B5EF4-FFF2-40B4-BE49-F238E27FC236}">
                <a16:creationId xmlns:a16="http://schemas.microsoft.com/office/drawing/2014/main" xmlns="" id="{38ADE3D8-575B-4068-942F-6B3F8DE39847}"/>
              </a:ext>
            </a:extLst>
          </p:cNvPr>
          <p:cNvSpPr txBox="1"/>
          <p:nvPr/>
        </p:nvSpPr>
        <p:spPr>
          <a:xfrm>
            <a:off x="736074" y="3257014"/>
            <a:ext cx="10463841" cy="4031873"/>
          </a:xfrm>
          <a:prstGeom prst="rect">
            <a:avLst/>
          </a:prstGeom>
          <a:noFill/>
        </p:spPr>
        <p:txBody>
          <a:bodyPr wrap="square" rtlCol="0">
            <a:spAutoFit/>
          </a:bodyPr>
          <a:lstStyle/>
          <a:p>
            <a:r>
              <a:rPr lang="ja-JP" altLang="en-US" sz="3600" dirty="0"/>
              <a:t>＊</a:t>
            </a:r>
            <a:r>
              <a:rPr lang="en-US" altLang="ja-JP" sz="3600" dirty="0"/>
              <a:t>2010</a:t>
            </a:r>
            <a:r>
              <a:rPr lang="ja-JP" altLang="en-US" sz="3600" dirty="0"/>
              <a:t>年頃から認識され始めた。</a:t>
            </a:r>
            <a:endParaRPr lang="en-US" altLang="ja-JP" sz="3600" dirty="0"/>
          </a:p>
          <a:p>
            <a:r>
              <a:rPr lang="ja-JP" altLang="en-US" sz="3600" dirty="0"/>
              <a:t>＊柔らかい材料を積極的に持ちいる。</a:t>
            </a:r>
            <a:endParaRPr lang="en-US" altLang="ja-JP" sz="3600" dirty="0"/>
          </a:p>
          <a:p>
            <a:endParaRPr lang="ja-JP" altLang="en-US" sz="3600" dirty="0"/>
          </a:p>
          <a:p>
            <a:r>
              <a:rPr kumimoji="1" lang="ja-JP" altLang="en-US" sz="3600" dirty="0"/>
              <a:t>＊やわらかい素材によって実現できる形態と機能を積極的に利用したロボットを研究する</a:t>
            </a:r>
            <a:r>
              <a:rPr lang="ja-JP" altLang="en-US" sz="3600" dirty="0"/>
              <a:t>発展途上の</a:t>
            </a:r>
            <a:r>
              <a:rPr kumimoji="1" lang="ja-JP" altLang="en-US" sz="3600" dirty="0"/>
              <a:t>学問分野である。</a:t>
            </a:r>
            <a:endParaRPr kumimoji="1" lang="en-US" altLang="ja-JP" sz="3600" dirty="0"/>
          </a:p>
          <a:p>
            <a:endParaRPr kumimoji="1" lang="en-US" altLang="ja-JP" sz="4000" dirty="0"/>
          </a:p>
        </p:txBody>
      </p:sp>
      <p:sp>
        <p:nvSpPr>
          <p:cNvPr id="4" name="矢印: 下 3">
            <a:extLst>
              <a:ext uri="{FF2B5EF4-FFF2-40B4-BE49-F238E27FC236}">
                <a16:creationId xmlns:a16="http://schemas.microsoft.com/office/drawing/2014/main" xmlns="" id="{4FBB5414-D7DB-430A-9217-1581B8751360}"/>
              </a:ext>
            </a:extLst>
          </p:cNvPr>
          <p:cNvSpPr/>
          <p:nvPr/>
        </p:nvSpPr>
        <p:spPr>
          <a:xfrm>
            <a:off x="5753110" y="2461486"/>
            <a:ext cx="429768" cy="795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descr="テキスト, 地図 が含まれている画像&#10;&#10;自動的に生成された説明">
            <a:extLst>
              <a:ext uri="{FF2B5EF4-FFF2-40B4-BE49-F238E27FC236}">
                <a16:creationId xmlns:a16="http://schemas.microsoft.com/office/drawing/2014/main" xmlns="" id="{CE291F0A-8740-4AED-81B6-C17D0B4EFB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60738" y="0"/>
            <a:ext cx="7771639" cy="2485733"/>
          </a:xfrm>
          <a:prstGeom prst="rect">
            <a:avLst/>
          </a:prstGeom>
        </p:spPr>
      </p:pic>
      <p:sp>
        <p:nvSpPr>
          <p:cNvPr id="8" name="テキスト ボックス 7">
            <a:extLst>
              <a:ext uri="{FF2B5EF4-FFF2-40B4-BE49-F238E27FC236}">
                <a16:creationId xmlns:a16="http://schemas.microsoft.com/office/drawing/2014/main" xmlns="" id="{9A9309DF-3C91-4063-B987-F81482536688}"/>
              </a:ext>
            </a:extLst>
          </p:cNvPr>
          <p:cNvSpPr txBox="1"/>
          <p:nvPr/>
        </p:nvSpPr>
        <p:spPr>
          <a:xfrm>
            <a:off x="8261702" y="750447"/>
            <a:ext cx="3454408" cy="1077218"/>
          </a:xfrm>
          <a:prstGeom prst="rect">
            <a:avLst/>
          </a:prstGeom>
          <a:noFill/>
        </p:spPr>
        <p:txBody>
          <a:bodyPr wrap="square" rtlCol="0">
            <a:spAutoFit/>
          </a:bodyPr>
          <a:lstStyle/>
          <a:p>
            <a:r>
              <a:rPr lang="en-US" altLang="ja-JP" sz="3200" dirty="0">
                <a:solidFill>
                  <a:srgbClr val="FF0000"/>
                </a:solidFill>
              </a:rPr>
              <a:t>[</a:t>
            </a:r>
            <a:r>
              <a:rPr kumimoji="1" lang="en-US" altLang="ja-JP" sz="3200" dirty="0">
                <a:solidFill>
                  <a:srgbClr val="FF0000"/>
                </a:solidFill>
              </a:rPr>
              <a:t>Soft robotics]</a:t>
            </a:r>
          </a:p>
          <a:p>
            <a:r>
              <a:rPr lang="en-US" altLang="ja-JP" sz="3200" dirty="0">
                <a:solidFill>
                  <a:srgbClr val="FF0000"/>
                </a:solidFill>
              </a:rPr>
              <a:t>Softness:</a:t>
            </a:r>
            <a:r>
              <a:rPr lang="ja-JP" altLang="en-US" sz="3200" dirty="0">
                <a:solidFill>
                  <a:srgbClr val="FF0000"/>
                </a:solidFill>
              </a:rPr>
              <a:t>柔軟性</a:t>
            </a:r>
            <a:endParaRPr kumimoji="1" lang="ja-JP" altLang="en-US" sz="3200" dirty="0">
              <a:solidFill>
                <a:srgbClr val="FF0000"/>
              </a:solidFill>
            </a:endParaRPr>
          </a:p>
        </p:txBody>
      </p:sp>
    </p:spTree>
    <p:extLst>
      <p:ext uri="{BB962C8B-B14F-4D97-AF65-F5344CB8AC3E}">
        <p14:creationId xmlns:p14="http://schemas.microsoft.com/office/powerpoint/2010/main" val="19626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36267A95-7D9B-4D10-B583-2076D10D8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020" y="1023905"/>
            <a:ext cx="3617881" cy="2709919"/>
          </a:xfrm>
          <a:prstGeom prst="rect">
            <a:avLst/>
          </a:prstGeom>
        </p:spPr>
      </p:pic>
      <p:sp>
        <p:nvSpPr>
          <p:cNvPr id="4" name="テキスト ボックス 3">
            <a:extLst>
              <a:ext uri="{FF2B5EF4-FFF2-40B4-BE49-F238E27FC236}">
                <a16:creationId xmlns="" xmlns:a16="http://schemas.microsoft.com/office/drawing/2014/main" id="{F100BD8C-D40E-4B37-BEFE-3AD533F47FA9}"/>
              </a:ext>
            </a:extLst>
          </p:cNvPr>
          <p:cNvSpPr txBox="1"/>
          <p:nvPr/>
        </p:nvSpPr>
        <p:spPr>
          <a:xfrm>
            <a:off x="817353" y="571176"/>
            <a:ext cx="5765201" cy="369332"/>
          </a:xfrm>
          <a:prstGeom prst="rect">
            <a:avLst/>
          </a:prstGeom>
          <a:noFill/>
        </p:spPr>
        <p:txBody>
          <a:bodyPr wrap="square" rtlCol="0">
            <a:spAutoFit/>
          </a:bodyPr>
          <a:lstStyle/>
          <a:p>
            <a:r>
              <a:rPr kumimoji="1" lang="en-US" altLang="ja-JP" dirty="0" err="1"/>
              <a:t>FMA:FLexible</a:t>
            </a:r>
            <a:r>
              <a:rPr kumimoji="1" lang="ja-JP" altLang="en-US" dirty="0"/>
              <a:t> </a:t>
            </a:r>
            <a:r>
              <a:rPr kumimoji="1" lang="en-US" altLang="ja-JP" dirty="0" err="1"/>
              <a:t>Microactuator</a:t>
            </a:r>
            <a:endParaRPr kumimoji="1" lang="ja-JP" altLang="en-US" dirty="0"/>
          </a:p>
        </p:txBody>
      </p:sp>
      <p:sp>
        <p:nvSpPr>
          <p:cNvPr id="5" name="矢印: 左 4">
            <a:extLst>
              <a:ext uri="{FF2B5EF4-FFF2-40B4-BE49-F238E27FC236}">
                <a16:creationId xmlns="" xmlns:a16="http://schemas.microsoft.com/office/drawing/2014/main" id="{071031E6-9EA4-428E-96AF-5349A8509A38}"/>
              </a:ext>
            </a:extLst>
          </p:cNvPr>
          <p:cNvSpPr/>
          <p:nvPr/>
        </p:nvSpPr>
        <p:spPr>
          <a:xfrm rot="20203954">
            <a:off x="5998804" y="1437037"/>
            <a:ext cx="2254369" cy="4720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 xmlns:a16="http://schemas.microsoft.com/office/drawing/2014/main" id="{4A9FD7DD-A802-478F-A3E4-E6FAB2E9C5D6}"/>
              </a:ext>
            </a:extLst>
          </p:cNvPr>
          <p:cNvSpPr txBox="1"/>
          <p:nvPr/>
        </p:nvSpPr>
        <p:spPr>
          <a:xfrm>
            <a:off x="8254737" y="789854"/>
            <a:ext cx="3191774" cy="923330"/>
          </a:xfrm>
          <a:prstGeom prst="rect">
            <a:avLst/>
          </a:prstGeom>
          <a:noFill/>
        </p:spPr>
        <p:txBody>
          <a:bodyPr wrap="square" rtlCol="0">
            <a:spAutoFit/>
          </a:bodyPr>
          <a:lstStyle/>
          <a:p>
            <a:r>
              <a:rPr kumimoji="1" lang="ja-JP" altLang="en-US" b="1" dirty="0"/>
              <a:t>空気圧で変形する中空のシリコン製チュ－ブ</a:t>
            </a:r>
            <a:endParaRPr kumimoji="1" lang="en-US" altLang="ja-JP" b="1" dirty="0"/>
          </a:p>
          <a:p>
            <a:endParaRPr kumimoji="1" lang="ja-JP" altLang="en-US" b="1" dirty="0"/>
          </a:p>
        </p:txBody>
      </p:sp>
      <p:pic>
        <p:nvPicPr>
          <p:cNvPr id="7" name="M-1989-2_01">
            <a:hlinkClick r:id="" action="ppaction://media"/>
            <a:extLst>
              <a:ext uri="{FF2B5EF4-FFF2-40B4-BE49-F238E27FC236}">
                <a16:creationId xmlns="" xmlns:a16="http://schemas.microsoft.com/office/drawing/2014/main" id="{FD820915-EB68-4AD6-9EB3-F23AC43001A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936622" y="2787784"/>
            <a:ext cx="6509889" cy="3233931"/>
          </a:xfrm>
          <a:prstGeom prst="rect">
            <a:avLst/>
          </a:prstGeom>
        </p:spPr>
      </p:pic>
      <p:sp>
        <p:nvSpPr>
          <p:cNvPr id="8" name="楕円 7">
            <a:extLst>
              <a:ext uri="{FF2B5EF4-FFF2-40B4-BE49-F238E27FC236}">
                <a16:creationId xmlns="" xmlns:a16="http://schemas.microsoft.com/office/drawing/2014/main" id="{142E05C0-9B43-4CEB-9394-66118088FDDF}"/>
              </a:ext>
            </a:extLst>
          </p:cNvPr>
          <p:cNvSpPr/>
          <p:nvPr/>
        </p:nvSpPr>
        <p:spPr>
          <a:xfrm>
            <a:off x="815103" y="4201065"/>
            <a:ext cx="1802920" cy="18115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 xmlns:a16="http://schemas.microsoft.com/office/drawing/2014/main" id="{01D13511-0B37-4945-AC9A-B24AC4EAED49}"/>
              </a:ext>
            </a:extLst>
          </p:cNvPr>
          <p:cNvSpPr/>
          <p:nvPr/>
        </p:nvSpPr>
        <p:spPr>
          <a:xfrm>
            <a:off x="1186595" y="4245014"/>
            <a:ext cx="957532" cy="7073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 xmlns:a16="http://schemas.microsoft.com/office/drawing/2014/main" id="{8D78E63F-6964-474F-A353-AD6B83A272F6}"/>
              </a:ext>
            </a:extLst>
          </p:cNvPr>
          <p:cNvSpPr/>
          <p:nvPr/>
        </p:nvSpPr>
        <p:spPr>
          <a:xfrm>
            <a:off x="893020" y="5019770"/>
            <a:ext cx="810882" cy="7763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 xmlns:a16="http://schemas.microsoft.com/office/drawing/2014/main" id="{755FD00E-01A3-4D7B-AC7F-414B74C7FB5E}"/>
              </a:ext>
            </a:extLst>
          </p:cNvPr>
          <p:cNvSpPr/>
          <p:nvPr/>
        </p:nvSpPr>
        <p:spPr>
          <a:xfrm>
            <a:off x="1751617" y="4986327"/>
            <a:ext cx="737557" cy="7763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 xmlns:a16="http://schemas.microsoft.com/office/drawing/2014/main" id="{41266BAE-AEB2-4FEF-ADBE-C310E21F7297}"/>
              </a:ext>
            </a:extLst>
          </p:cNvPr>
          <p:cNvSpPr txBox="1"/>
          <p:nvPr/>
        </p:nvSpPr>
        <p:spPr>
          <a:xfrm>
            <a:off x="3150415" y="3936000"/>
            <a:ext cx="1690777" cy="923330"/>
          </a:xfrm>
          <a:prstGeom prst="rect">
            <a:avLst/>
          </a:prstGeom>
          <a:noFill/>
        </p:spPr>
        <p:txBody>
          <a:bodyPr wrap="square" rtlCol="0">
            <a:spAutoFit/>
          </a:bodyPr>
          <a:lstStyle/>
          <a:p>
            <a:r>
              <a:rPr kumimoji="1" lang="ja-JP" altLang="en-US" dirty="0"/>
              <a:t>仕切りで三つの空気室に分かれる</a:t>
            </a:r>
          </a:p>
        </p:txBody>
      </p:sp>
      <p:cxnSp>
        <p:nvCxnSpPr>
          <p:cNvPr id="15" name="直線矢印コネクタ 14">
            <a:extLst>
              <a:ext uri="{FF2B5EF4-FFF2-40B4-BE49-F238E27FC236}">
                <a16:creationId xmlns="" xmlns:a16="http://schemas.microsoft.com/office/drawing/2014/main" id="{9BC35432-5457-46BD-A0DE-48E4A83CACB9}"/>
              </a:ext>
            </a:extLst>
          </p:cNvPr>
          <p:cNvCxnSpPr/>
          <p:nvPr/>
        </p:nvCxnSpPr>
        <p:spPr>
          <a:xfrm flipH="1">
            <a:off x="2179788" y="4097807"/>
            <a:ext cx="899304" cy="845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 xmlns:a16="http://schemas.microsoft.com/office/drawing/2014/main" id="{23A54561-C27E-4246-A5C1-CA49A736F173}"/>
              </a:ext>
            </a:extLst>
          </p:cNvPr>
          <p:cNvSpPr/>
          <p:nvPr/>
        </p:nvSpPr>
        <p:spPr>
          <a:xfrm>
            <a:off x="619354" y="4009052"/>
            <a:ext cx="2225242" cy="2195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 xmlns:a16="http://schemas.microsoft.com/office/drawing/2014/main" id="{438932A8-C973-4491-9175-EF0AE2FDF923}"/>
              </a:ext>
            </a:extLst>
          </p:cNvPr>
          <p:cNvCxnSpPr>
            <a:cxnSpLocks/>
          </p:cNvCxnSpPr>
          <p:nvPr/>
        </p:nvCxnSpPr>
        <p:spPr>
          <a:xfrm flipH="1">
            <a:off x="2404116" y="5671163"/>
            <a:ext cx="797076" cy="2014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a:extLst>
              <a:ext uri="{FF2B5EF4-FFF2-40B4-BE49-F238E27FC236}">
                <a16:creationId xmlns="" xmlns:a16="http://schemas.microsoft.com/office/drawing/2014/main" id="{2C2D3362-2FEA-46D6-B61A-99ED9EFFE0F9}"/>
              </a:ext>
            </a:extLst>
          </p:cNvPr>
          <p:cNvSpPr txBox="1"/>
          <p:nvPr/>
        </p:nvSpPr>
        <p:spPr>
          <a:xfrm>
            <a:off x="3102104" y="5382878"/>
            <a:ext cx="1649887" cy="646331"/>
          </a:xfrm>
          <a:prstGeom prst="rect">
            <a:avLst/>
          </a:prstGeom>
          <a:noFill/>
        </p:spPr>
        <p:txBody>
          <a:bodyPr wrap="square" rtlCol="0">
            <a:spAutoFit/>
          </a:bodyPr>
          <a:lstStyle/>
          <a:p>
            <a:r>
              <a:rPr kumimoji="1" lang="ja-JP" altLang="en-US" dirty="0"/>
              <a:t>ぐるぐる巻かれた繊維</a:t>
            </a:r>
          </a:p>
        </p:txBody>
      </p:sp>
      <p:sp>
        <p:nvSpPr>
          <p:cNvPr id="2" name="テキスト ボックス 1">
            <a:extLst>
              <a:ext uri="{FF2B5EF4-FFF2-40B4-BE49-F238E27FC236}">
                <a16:creationId xmlns="" xmlns:a16="http://schemas.microsoft.com/office/drawing/2014/main" id="{2BBB6EC3-CAB8-4320-8796-A3B265F48C6E}"/>
              </a:ext>
            </a:extLst>
          </p:cNvPr>
          <p:cNvSpPr txBox="1"/>
          <p:nvPr/>
        </p:nvSpPr>
        <p:spPr>
          <a:xfrm>
            <a:off x="8833450" y="2399255"/>
            <a:ext cx="3358550" cy="369332"/>
          </a:xfrm>
          <a:prstGeom prst="rect">
            <a:avLst/>
          </a:prstGeom>
          <a:noFill/>
        </p:spPr>
        <p:txBody>
          <a:bodyPr wrap="square" rtlCol="0">
            <a:spAutoFit/>
          </a:bodyPr>
          <a:lstStyle/>
          <a:p>
            <a:r>
              <a:rPr kumimoji="1" lang="ja-JP" altLang="en-US" dirty="0"/>
              <a:t>出所：</a:t>
            </a:r>
            <a:r>
              <a:rPr kumimoji="1" lang="en-US" altLang="ja-JP" dirty="0"/>
              <a:t>Harvard</a:t>
            </a:r>
            <a:r>
              <a:rPr kumimoji="1" lang="ja-JP" altLang="en-US" dirty="0"/>
              <a:t>　</a:t>
            </a:r>
            <a:r>
              <a:rPr kumimoji="1" lang="en-US" altLang="ja-JP" dirty="0"/>
              <a:t>University</a:t>
            </a:r>
            <a:endParaRPr kumimoji="1" lang="ja-JP" altLang="en-US" dirty="0"/>
          </a:p>
        </p:txBody>
      </p:sp>
    </p:spTree>
    <p:extLst>
      <p:ext uri="{BB962C8B-B14F-4D97-AF65-F5344CB8AC3E}">
        <p14:creationId xmlns:p14="http://schemas.microsoft.com/office/powerpoint/2010/main" val="3091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1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2" y="1293341"/>
            <a:ext cx="9601196" cy="992658"/>
          </a:xfrm>
        </p:spPr>
        <p:txBody>
          <a:bodyPr/>
          <a:lstStyle/>
          <a:p>
            <a:r>
              <a:rPr lang="ja-JP" altLang="en-US" dirty="0" smtClean="0"/>
              <a:t>プレゼンテ－ションの内容</a:t>
            </a:r>
            <a:endParaRPr kumimoji="1" lang="ja-JP" altLang="en-US" dirty="0"/>
          </a:p>
        </p:txBody>
      </p:sp>
      <p:sp>
        <p:nvSpPr>
          <p:cNvPr id="3" name="テキスト ボックス 2"/>
          <p:cNvSpPr txBox="1"/>
          <p:nvPr/>
        </p:nvSpPr>
        <p:spPr>
          <a:xfrm>
            <a:off x="1729944" y="2424303"/>
            <a:ext cx="8386119" cy="2308324"/>
          </a:xfrm>
          <a:prstGeom prst="rect">
            <a:avLst/>
          </a:prstGeom>
          <a:noFill/>
        </p:spPr>
        <p:txBody>
          <a:bodyPr wrap="square" rtlCol="0">
            <a:spAutoFit/>
          </a:bodyPr>
          <a:lstStyle/>
          <a:p>
            <a:r>
              <a:rPr kumimoji="1" lang="ja-JP" altLang="en-US" b="1" dirty="0" smtClean="0"/>
              <a:t>ロボットの歴史と</a:t>
            </a:r>
            <a:r>
              <a:rPr kumimoji="1" lang="ja-JP" altLang="en-US" b="1" dirty="0"/>
              <a:t>ロボット</a:t>
            </a:r>
            <a:r>
              <a:rPr kumimoji="1" lang="ja-JP" altLang="en-US" b="1" dirty="0" smtClean="0"/>
              <a:t>業界図</a:t>
            </a:r>
            <a:endParaRPr kumimoji="1" lang="en-US" altLang="ja-JP" b="1" dirty="0" smtClean="0"/>
          </a:p>
          <a:p>
            <a:endParaRPr kumimoji="1" lang="en-US" altLang="ja-JP" dirty="0"/>
          </a:p>
          <a:p>
            <a:r>
              <a:rPr kumimoji="1" lang="ja-JP" altLang="en-US" b="1" dirty="0" smtClean="0"/>
              <a:t>ロボット運動学</a:t>
            </a:r>
            <a:endParaRPr kumimoji="1" lang="en-US" altLang="ja-JP" b="1" dirty="0" smtClean="0"/>
          </a:p>
          <a:p>
            <a:r>
              <a:rPr kumimoji="1" lang="ja-JP" altLang="en-US" b="1" dirty="0" smtClean="0"/>
              <a:t>　　　　（フレ－ム問題・静歩行・動歩行・</a:t>
            </a:r>
            <a:r>
              <a:rPr kumimoji="1" lang="en-US" altLang="ja-JP" b="1" dirty="0" smtClean="0"/>
              <a:t>ZMP</a:t>
            </a:r>
            <a:r>
              <a:rPr kumimoji="1" lang="ja-JP" altLang="en-US" b="1" dirty="0" smtClean="0"/>
              <a:t>等）</a:t>
            </a:r>
            <a:endParaRPr kumimoji="1" lang="en-US" altLang="ja-JP" b="1" dirty="0" smtClean="0"/>
          </a:p>
          <a:p>
            <a:endParaRPr kumimoji="1" lang="en-US" altLang="ja-JP" dirty="0" smtClean="0"/>
          </a:p>
          <a:p>
            <a:r>
              <a:rPr kumimoji="1" lang="ja-JP" altLang="en-US" b="1" dirty="0" smtClean="0"/>
              <a:t>ロボット革命</a:t>
            </a:r>
            <a:endParaRPr kumimoji="1" lang="en-US" altLang="ja-JP" b="1" dirty="0"/>
          </a:p>
          <a:p>
            <a:r>
              <a:rPr kumimoji="1" lang="ja-JP" altLang="en-US" b="1" dirty="0" smtClean="0"/>
              <a:t>　　　　（Ｓ</a:t>
            </a:r>
            <a:r>
              <a:rPr kumimoji="1" lang="en-US" altLang="ja-JP" b="1" dirty="0" smtClean="0"/>
              <a:t>oft </a:t>
            </a:r>
            <a:r>
              <a:rPr kumimoji="1" lang="ja-JP" altLang="en-US" b="1" dirty="0" smtClean="0"/>
              <a:t>Ｒ</a:t>
            </a:r>
            <a:r>
              <a:rPr kumimoji="1" lang="en-US" altLang="ja-JP" b="1" dirty="0" err="1" smtClean="0"/>
              <a:t>obotics</a:t>
            </a:r>
            <a:r>
              <a:rPr kumimoji="1" lang="ja-JP" altLang="en-US" b="1" dirty="0" smtClean="0"/>
              <a:t>・Ｒｅａｌ－Ｈａｐｔｉｃｓ技術）</a:t>
            </a:r>
            <a:endParaRPr kumimoji="1" lang="en-US" altLang="ja-JP" b="1" dirty="0" smtClean="0"/>
          </a:p>
          <a:p>
            <a:r>
              <a:rPr kumimoji="1" lang="ja-JP" altLang="en-US" b="1" dirty="0" smtClean="0"/>
              <a:t>　　　　　</a:t>
            </a:r>
            <a:endParaRPr kumimoji="1" lang="ja-JP" altLang="en-US" b="1" dirty="0"/>
          </a:p>
        </p:txBody>
      </p:sp>
      <p:sp>
        <p:nvSpPr>
          <p:cNvPr id="4" name="正方形/長方形 3"/>
          <p:cNvSpPr/>
          <p:nvPr/>
        </p:nvSpPr>
        <p:spPr>
          <a:xfrm>
            <a:off x="1639329" y="2520778"/>
            <a:ext cx="181233" cy="1318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正方形/長方形 4"/>
          <p:cNvSpPr/>
          <p:nvPr/>
        </p:nvSpPr>
        <p:spPr>
          <a:xfrm>
            <a:off x="1639328" y="3084392"/>
            <a:ext cx="181233" cy="1318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正方形/長方形 5"/>
          <p:cNvSpPr/>
          <p:nvPr/>
        </p:nvSpPr>
        <p:spPr>
          <a:xfrm>
            <a:off x="1639328" y="3908855"/>
            <a:ext cx="181233" cy="1318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3453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室内, テーブル が含まれている画像&#10;&#10;自動的に生成された説明">
            <a:extLst>
              <a:ext uri="{FF2B5EF4-FFF2-40B4-BE49-F238E27FC236}">
                <a16:creationId xmlns="" xmlns:a16="http://schemas.microsoft.com/office/drawing/2014/main" id="{9F57B2D1-741E-44DB-81DE-83B213B51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91" y="3278746"/>
            <a:ext cx="10410338" cy="3115266"/>
          </a:xfrm>
          <a:prstGeom prst="rect">
            <a:avLst/>
          </a:prstGeom>
        </p:spPr>
      </p:pic>
      <p:sp>
        <p:nvSpPr>
          <p:cNvPr id="8" name="テキスト ボックス 7">
            <a:extLst>
              <a:ext uri="{FF2B5EF4-FFF2-40B4-BE49-F238E27FC236}">
                <a16:creationId xmlns="" xmlns:a16="http://schemas.microsoft.com/office/drawing/2014/main" id="{9B44008C-6E92-4F6E-BF65-627332684B3F}"/>
              </a:ext>
            </a:extLst>
          </p:cNvPr>
          <p:cNvSpPr txBox="1"/>
          <p:nvPr/>
        </p:nvSpPr>
        <p:spPr>
          <a:xfrm>
            <a:off x="1344946" y="6409426"/>
            <a:ext cx="8808345" cy="369332"/>
          </a:xfrm>
          <a:prstGeom prst="rect">
            <a:avLst/>
          </a:prstGeom>
          <a:noFill/>
        </p:spPr>
        <p:txBody>
          <a:bodyPr wrap="square" rtlCol="0">
            <a:spAutoFit/>
          </a:bodyPr>
          <a:lstStyle/>
          <a:p>
            <a:r>
              <a:rPr kumimoji="1" lang="ja-JP" altLang="en-US" dirty="0"/>
              <a:t>おかずカップに入った大豆、　　　中が唐揚げ、　　　　　　　　　　右が卵焼き</a:t>
            </a:r>
          </a:p>
        </p:txBody>
      </p:sp>
      <p:sp>
        <p:nvSpPr>
          <p:cNvPr id="2" name="テキスト ボックス 1">
            <a:extLst>
              <a:ext uri="{FF2B5EF4-FFF2-40B4-BE49-F238E27FC236}">
                <a16:creationId xmlns="" xmlns:a16="http://schemas.microsoft.com/office/drawing/2014/main" id="{44464B9F-6B97-4DA6-A601-BA9C8D3EE4FC}"/>
              </a:ext>
            </a:extLst>
          </p:cNvPr>
          <p:cNvSpPr txBox="1"/>
          <p:nvPr/>
        </p:nvSpPr>
        <p:spPr>
          <a:xfrm>
            <a:off x="1491595" y="448574"/>
            <a:ext cx="8661696" cy="461665"/>
          </a:xfrm>
          <a:prstGeom prst="rect">
            <a:avLst/>
          </a:prstGeom>
          <a:noFill/>
        </p:spPr>
        <p:txBody>
          <a:bodyPr wrap="square" rtlCol="0">
            <a:spAutoFit/>
          </a:bodyPr>
          <a:lstStyle/>
          <a:p>
            <a:r>
              <a:rPr lang="ja-JP" altLang="en-US" sz="2400" b="1" dirty="0"/>
              <a:t>柔軟性ハンドリング</a:t>
            </a:r>
            <a:r>
              <a:rPr kumimoji="1" lang="ja-JP" altLang="en-US" sz="2400" b="1" dirty="0"/>
              <a:t>ロボット実現へのアプロ－チ</a:t>
            </a:r>
          </a:p>
        </p:txBody>
      </p:sp>
      <p:sp>
        <p:nvSpPr>
          <p:cNvPr id="4" name="テキスト ボックス 3">
            <a:extLst>
              <a:ext uri="{FF2B5EF4-FFF2-40B4-BE49-F238E27FC236}">
                <a16:creationId xmlns="" xmlns:a16="http://schemas.microsoft.com/office/drawing/2014/main" id="{D9A081E8-AAF8-4F41-A519-8AAF66F6974A}"/>
              </a:ext>
            </a:extLst>
          </p:cNvPr>
          <p:cNvSpPr txBox="1"/>
          <p:nvPr/>
        </p:nvSpPr>
        <p:spPr>
          <a:xfrm>
            <a:off x="923026" y="1086928"/>
            <a:ext cx="10334446" cy="923330"/>
          </a:xfrm>
          <a:prstGeom prst="rect">
            <a:avLst/>
          </a:prstGeom>
          <a:noFill/>
        </p:spPr>
        <p:txBody>
          <a:bodyPr wrap="square" rtlCol="0">
            <a:spAutoFit/>
          </a:bodyPr>
          <a:lstStyle/>
          <a:p>
            <a:r>
              <a:rPr kumimoji="1" lang="ja-JP" altLang="en-US" dirty="0"/>
              <a:t>＊蛇腹のような形の部分には、空気が入って膨らみ全体がカ－ブを描く。</a:t>
            </a:r>
            <a:endParaRPr kumimoji="1" lang="en-US" altLang="ja-JP" dirty="0"/>
          </a:p>
          <a:p>
            <a:r>
              <a:rPr lang="ja-JP" altLang="en-US" dirty="0"/>
              <a:t>＊ポンプで空気を入れて持ち上げ－空気を戻すと開いて離す。</a:t>
            </a:r>
            <a:endParaRPr lang="en-US" altLang="ja-JP" dirty="0"/>
          </a:p>
          <a:p>
            <a:r>
              <a:rPr kumimoji="1" lang="ja-JP" altLang="en-US" dirty="0"/>
              <a:t>＊指を動かすのに必要な小さいサイズの空気圧調整</a:t>
            </a:r>
          </a:p>
        </p:txBody>
      </p:sp>
      <p:sp>
        <p:nvSpPr>
          <p:cNvPr id="6" name="矢印: 下 5">
            <a:extLst>
              <a:ext uri="{FF2B5EF4-FFF2-40B4-BE49-F238E27FC236}">
                <a16:creationId xmlns="" xmlns:a16="http://schemas.microsoft.com/office/drawing/2014/main" id="{CC1FE27B-6E61-4B23-B0C4-C0CA25D5703C}"/>
              </a:ext>
            </a:extLst>
          </p:cNvPr>
          <p:cNvSpPr/>
          <p:nvPr/>
        </p:nvSpPr>
        <p:spPr>
          <a:xfrm>
            <a:off x="2436962" y="2553542"/>
            <a:ext cx="198407" cy="636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 xmlns:a16="http://schemas.microsoft.com/office/drawing/2014/main" id="{65D06E9C-0349-45D7-963C-B6CC68F87C8A}"/>
              </a:ext>
            </a:extLst>
          </p:cNvPr>
          <p:cNvSpPr txBox="1"/>
          <p:nvPr/>
        </p:nvSpPr>
        <p:spPr>
          <a:xfrm>
            <a:off x="1073988" y="2275170"/>
            <a:ext cx="2725948" cy="369332"/>
          </a:xfrm>
          <a:prstGeom prst="rect">
            <a:avLst/>
          </a:prstGeom>
          <a:noFill/>
        </p:spPr>
        <p:txBody>
          <a:bodyPr wrap="square" rtlCol="0">
            <a:spAutoFit/>
          </a:bodyPr>
          <a:lstStyle/>
          <a:p>
            <a:r>
              <a:rPr kumimoji="1" lang="ja-JP" altLang="en-US" dirty="0"/>
              <a:t>ここから空気を入・抜く</a:t>
            </a:r>
          </a:p>
        </p:txBody>
      </p:sp>
      <p:cxnSp>
        <p:nvCxnSpPr>
          <p:cNvPr id="12" name="直線矢印コネクタ 11">
            <a:extLst>
              <a:ext uri="{FF2B5EF4-FFF2-40B4-BE49-F238E27FC236}">
                <a16:creationId xmlns="" xmlns:a16="http://schemas.microsoft.com/office/drawing/2014/main" id="{FD706C21-4CD8-4CDB-9034-020C2AF532DB}"/>
              </a:ext>
            </a:extLst>
          </p:cNvPr>
          <p:cNvCxnSpPr/>
          <p:nvPr/>
        </p:nvCxnSpPr>
        <p:spPr>
          <a:xfrm>
            <a:off x="6349042" y="1846053"/>
            <a:ext cx="10437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 xmlns:a16="http://schemas.microsoft.com/office/drawing/2014/main" id="{F6629392-3FC9-421A-B33C-85E131C9E387}"/>
              </a:ext>
            </a:extLst>
          </p:cNvPr>
          <p:cNvSpPr txBox="1"/>
          <p:nvPr/>
        </p:nvSpPr>
        <p:spPr>
          <a:xfrm>
            <a:off x="7487728" y="1652290"/>
            <a:ext cx="3416062" cy="369332"/>
          </a:xfrm>
          <a:prstGeom prst="rect">
            <a:avLst/>
          </a:prstGeom>
          <a:noFill/>
        </p:spPr>
        <p:txBody>
          <a:bodyPr wrap="square" rtlCol="0">
            <a:spAutoFit/>
          </a:bodyPr>
          <a:lstStyle/>
          <a:p>
            <a:r>
              <a:rPr lang="ja-JP" altLang="en-US" dirty="0"/>
              <a:t>無拘束マイクロ空気圧弁を使用</a:t>
            </a:r>
            <a:endParaRPr kumimoji="1" lang="ja-JP" altLang="en-US" dirty="0"/>
          </a:p>
        </p:txBody>
      </p:sp>
      <p:sp>
        <p:nvSpPr>
          <p:cNvPr id="15" name="テキスト ボックス 14">
            <a:extLst>
              <a:ext uri="{FF2B5EF4-FFF2-40B4-BE49-F238E27FC236}">
                <a16:creationId xmlns="" xmlns:a16="http://schemas.microsoft.com/office/drawing/2014/main" id="{63A9FD09-6C44-4A99-8C61-87C81921C343}"/>
              </a:ext>
            </a:extLst>
          </p:cNvPr>
          <p:cNvSpPr txBox="1"/>
          <p:nvPr/>
        </p:nvSpPr>
        <p:spPr>
          <a:xfrm>
            <a:off x="923026" y="1917643"/>
            <a:ext cx="10270878" cy="369332"/>
          </a:xfrm>
          <a:prstGeom prst="rect">
            <a:avLst/>
          </a:prstGeom>
          <a:noFill/>
        </p:spPr>
        <p:txBody>
          <a:bodyPr wrap="square" rtlCol="0">
            <a:spAutoFit/>
          </a:bodyPr>
          <a:lstStyle/>
          <a:p>
            <a:r>
              <a:rPr kumimoji="1" lang="ja-JP" altLang="en-US" dirty="0"/>
              <a:t>＊ものをちゃんと持ったかチェックするセンサ－</a:t>
            </a:r>
          </a:p>
        </p:txBody>
      </p:sp>
      <p:sp>
        <p:nvSpPr>
          <p:cNvPr id="5" name="テキスト ボックス 4">
            <a:extLst>
              <a:ext uri="{FF2B5EF4-FFF2-40B4-BE49-F238E27FC236}">
                <a16:creationId xmlns="" xmlns:a16="http://schemas.microsoft.com/office/drawing/2014/main" id="{E1CAEF5D-7409-44D2-A14A-0CC44740A927}"/>
              </a:ext>
            </a:extLst>
          </p:cNvPr>
          <p:cNvSpPr txBox="1"/>
          <p:nvPr/>
        </p:nvSpPr>
        <p:spPr>
          <a:xfrm>
            <a:off x="9575321" y="2909414"/>
            <a:ext cx="2216989" cy="369332"/>
          </a:xfrm>
          <a:prstGeom prst="rect">
            <a:avLst/>
          </a:prstGeom>
          <a:noFill/>
        </p:spPr>
        <p:txBody>
          <a:bodyPr wrap="square" rtlCol="0">
            <a:spAutoFit/>
          </a:bodyPr>
          <a:lstStyle/>
          <a:p>
            <a:r>
              <a:rPr lang="ja-JP" altLang="en-US" dirty="0"/>
              <a:t>出展：立命館大学</a:t>
            </a:r>
            <a:endParaRPr kumimoji="1" lang="ja-JP" altLang="en-US" dirty="0"/>
          </a:p>
        </p:txBody>
      </p:sp>
    </p:spTree>
    <p:extLst>
      <p:ext uri="{BB962C8B-B14F-4D97-AF65-F5344CB8AC3E}">
        <p14:creationId xmlns:p14="http://schemas.microsoft.com/office/powerpoint/2010/main" val="292381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mhIeNXdGuQ"/>
          <p:cNvPicPr>
            <a:picLocks noRot="1" noChangeAspect="1"/>
          </p:cNvPicPr>
          <p:nvPr>
            <a:videoFile r:link="rId1"/>
          </p:nvPr>
        </p:nvPicPr>
        <p:blipFill>
          <a:blip r:embed="rId3"/>
          <a:stretch>
            <a:fillRect/>
          </a:stretch>
        </p:blipFill>
        <p:spPr>
          <a:xfrm>
            <a:off x="2842054" y="963124"/>
            <a:ext cx="5379308" cy="4992833"/>
          </a:xfrm>
          <a:prstGeom prst="rect">
            <a:avLst/>
          </a:prstGeom>
        </p:spPr>
      </p:pic>
      <p:sp>
        <p:nvSpPr>
          <p:cNvPr id="3" name="正方形/長方形 2"/>
          <p:cNvSpPr/>
          <p:nvPr/>
        </p:nvSpPr>
        <p:spPr>
          <a:xfrm>
            <a:off x="931965" y="155145"/>
            <a:ext cx="4297971" cy="369332"/>
          </a:xfrm>
          <a:prstGeom prst="rect">
            <a:avLst/>
          </a:prstGeom>
        </p:spPr>
        <p:txBody>
          <a:bodyPr wrap="none">
            <a:spAutoFit/>
          </a:bodyPr>
          <a:lstStyle/>
          <a:p>
            <a:r>
              <a:rPr lang="en-US" altLang="ja-JP" b="1" dirty="0">
                <a:solidFill>
                  <a:srgbClr val="111111"/>
                </a:solidFill>
                <a:latin typeface="\30D2ラギノ角ゴシックPro"/>
              </a:rPr>
              <a:t>Real-Haptics technology by MOTION LIB</a:t>
            </a:r>
            <a:endParaRPr lang="ja-JP" altLang="en-US" dirty="0"/>
          </a:p>
        </p:txBody>
      </p:sp>
      <p:sp>
        <p:nvSpPr>
          <p:cNvPr id="4" name="テキスト ボックス 3"/>
          <p:cNvSpPr txBox="1"/>
          <p:nvPr/>
        </p:nvSpPr>
        <p:spPr>
          <a:xfrm>
            <a:off x="9184099" y="5354595"/>
            <a:ext cx="1392195" cy="461665"/>
          </a:xfrm>
          <a:prstGeom prst="rect">
            <a:avLst/>
          </a:prstGeom>
          <a:noFill/>
        </p:spPr>
        <p:txBody>
          <a:bodyPr wrap="square" rtlCol="0">
            <a:spAutoFit/>
          </a:bodyPr>
          <a:lstStyle/>
          <a:p>
            <a:r>
              <a:rPr kumimoji="1" lang="ja-JP" altLang="en-US" sz="1200" dirty="0" smtClean="0"/>
              <a:t>提供：</a:t>
            </a:r>
            <a:r>
              <a:rPr kumimoji="1" lang="en-US" altLang="ja-JP" sz="1200" dirty="0" smtClean="0"/>
              <a:t>MOTION LIB</a:t>
            </a:r>
            <a:endParaRPr kumimoji="1" lang="ja-JP" altLang="en-US" sz="1200" dirty="0"/>
          </a:p>
        </p:txBody>
      </p:sp>
    </p:spTree>
    <p:extLst>
      <p:ext uri="{BB962C8B-B14F-4D97-AF65-F5344CB8AC3E}">
        <p14:creationId xmlns:p14="http://schemas.microsoft.com/office/powerpoint/2010/main" val="3345816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6991" y="581738"/>
            <a:ext cx="9601196" cy="1303867"/>
          </a:xfrm>
        </p:spPr>
        <p:txBody>
          <a:bodyPr/>
          <a:lstStyle/>
          <a:p>
            <a:r>
              <a:rPr lang="ja-JP" altLang="en-US" dirty="0"/>
              <a:t>遠隔操作ロボット</a:t>
            </a:r>
            <a:endParaRPr kumimoji="1" lang="ja-JP" altLang="en-US" dirty="0"/>
          </a:p>
        </p:txBody>
      </p:sp>
      <p:sp>
        <p:nvSpPr>
          <p:cNvPr id="6" name="テキスト ボックス 5"/>
          <p:cNvSpPr txBox="1"/>
          <p:nvPr/>
        </p:nvSpPr>
        <p:spPr>
          <a:xfrm>
            <a:off x="667265" y="1690688"/>
            <a:ext cx="10686535" cy="5632311"/>
          </a:xfrm>
          <a:prstGeom prst="rect">
            <a:avLst/>
          </a:prstGeom>
          <a:noFill/>
        </p:spPr>
        <p:txBody>
          <a:bodyPr wrap="square" rtlCol="0">
            <a:spAutoFit/>
          </a:bodyPr>
          <a:lstStyle/>
          <a:p>
            <a:r>
              <a:rPr kumimoji="1" lang="ja-JP" altLang="en-US" dirty="0"/>
              <a:t>・</a:t>
            </a:r>
            <a:r>
              <a:rPr kumimoji="1" lang="en-US" altLang="ja-JP" dirty="0"/>
              <a:t>Da </a:t>
            </a:r>
            <a:r>
              <a:rPr kumimoji="1" lang="en-US" altLang="ja-JP" dirty="0" err="1"/>
              <a:t>Vinch</a:t>
            </a:r>
            <a:r>
              <a:rPr kumimoji="1" lang="en-US" altLang="ja-JP" dirty="0"/>
              <a:t> (</a:t>
            </a:r>
            <a:r>
              <a:rPr kumimoji="1" lang="ja-JP" altLang="en-US" dirty="0"/>
              <a:t>ダビンチ）・・・・・・・・内視鏡手術を支援</a:t>
            </a:r>
            <a:endParaRPr kumimoji="1" lang="en-US" altLang="ja-JP" dirty="0"/>
          </a:p>
          <a:p>
            <a:endParaRPr lang="en-US" altLang="ja-JP" dirty="0"/>
          </a:p>
          <a:p>
            <a:endParaRPr kumimoji="1" lang="en-US" altLang="ja-JP" dirty="0"/>
          </a:p>
          <a:p>
            <a:r>
              <a:rPr kumimoji="1" lang="ja-JP" altLang="en-US" dirty="0"/>
              <a:t>・</a:t>
            </a:r>
            <a:r>
              <a:rPr kumimoji="1" lang="en-US" altLang="ja-JP" dirty="0" err="1"/>
              <a:t>OriHime</a:t>
            </a:r>
            <a:r>
              <a:rPr kumimoji="1" lang="en-US" altLang="ja-JP" dirty="0"/>
              <a:t>-D  </a:t>
            </a:r>
            <a:r>
              <a:rPr kumimoji="1" lang="ja-JP" altLang="en-US" dirty="0"/>
              <a:t>・・・・・・・・・・・・・</a:t>
            </a:r>
            <a:r>
              <a:rPr lang="ja-JP" altLang="en-US" dirty="0"/>
              <a:t>遠隔で接客やものを運ぶなど、身体労働を伴う業務を可能</a:t>
            </a:r>
            <a:endParaRPr lang="en-US" altLang="ja-JP" dirty="0"/>
          </a:p>
          <a:p>
            <a:r>
              <a:rPr lang="ja-JP" altLang="en-US" dirty="0"/>
              <a:t>　　　　　　　　　　　　　　　　　　　　にする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en-US" altLang="ja-JP" dirty="0"/>
          </a:p>
          <a:p>
            <a:r>
              <a:rPr lang="ja-JP" altLang="en-US" dirty="0"/>
              <a:t>現在の遠隔操作ロボットは、視覚に頼る部分が大きく、人間が作業する際の力触感（手触りや柔らかさ、弾力性）の要素実用化はまだ難しい。</a:t>
            </a:r>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3728" y="890452"/>
            <a:ext cx="2601956" cy="1234911"/>
          </a:xfrm>
          <a:prstGeom prst="rect">
            <a:avLst/>
          </a:prstGeom>
        </p:spPr>
      </p:pic>
      <p:pic>
        <p:nvPicPr>
          <p:cNvPr id="1026" name="Picture 2" descr="https://www.bing.com/th?id=OVFT.qDsR8lGDDvrC-7-9E-3Dwi&amp;pid=News&amp;w=197&amp;h=112&amp;c=14&amp;rs=2&amp;qlt=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931" y="3148693"/>
            <a:ext cx="1876425"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99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磁気ディスク 1"/>
          <p:cNvSpPr/>
          <p:nvPr/>
        </p:nvSpPr>
        <p:spPr>
          <a:xfrm>
            <a:off x="1416908" y="2537254"/>
            <a:ext cx="568411" cy="4201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1581664" y="2331308"/>
            <a:ext cx="238898" cy="205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19318925">
            <a:off x="1733852" y="2228334"/>
            <a:ext cx="289211" cy="205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rot="20114120">
            <a:off x="1821368" y="2076024"/>
            <a:ext cx="757651" cy="17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456259" y="1886777"/>
            <a:ext cx="247135" cy="255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rot="20248891">
            <a:off x="2633842" y="1775640"/>
            <a:ext cx="418747" cy="236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rot="18677813">
            <a:off x="2975385" y="1711833"/>
            <a:ext cx="216207" cy="853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331313" y="2352936"/>
            <a:ext cx="288324" cy="3006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フローチャート: 磁気ディスク 10"/>
          <p:cNvSpPr/>
          <p:nvPr/>
        </p:nvSpPr>
        <p:spPr>
          <a:xfrm>
            <a:off x="5292811" y="2653617"/>
            <a:ext cx="568411" cy="4201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457567" y="2455772"/>
            <a:ext cx="238898" cy="205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19318925">
            <a:off x="5609755" y="2317042"/>
            <a:ext cx="289211" cy="205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9803881">
            <a:off x="5713100" y="2133026"/>
            <a:ext cx="757651" cy="17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363818" y="1917821"/>
            <a:ext cx="247135" cy="255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rot="20248891">
            <a:off x="6516690" y="1829140"/>
            <a:ext cx="418747" cy="236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rot="18677813">
            <a:off x="2975384" y="1711835"/>
            <a:ext cx="216207" cy="853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rot="18677813">
            <a:off x="6917024" y="1823043"/>
            <a:ext cx="216207" cy="853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7272952" y="2480904"/>
            <a:ext cx="288324" cy="3006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フローチャート: 磁気ディスク 19"/>
          <p:cNvSpPr/>
          <p:nvPr/>
        </p:nvSpPr>
        <p:spPr>
          <a:xfrm>
            <a:off x="6858826" y="2781585"/>
            <a:ext cx="1404900" cy="859821"/>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1" name="下矢印 20"/>
          <p:cNvSpPr/>
          <p:nvPr/>
        </p:nvSpPr>
        <p:spPr>
          <a:xfrm>
            <a:off x="7417114" y="1775737"/>
            <a:ext cx="130515" cy="6213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2" name="上矢印 21"/>
          <p:cNvSpPr/>
          <p:nvPr/>
        </p:nvSpPr>
        <p:spPr>
          <a:xfrm>
            <a:off x="7447369" y="2863682"/>
            <a:ext cx="174054" cy="67460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685903" y="1775737"/>
            <a:ext cx="461319" cy="276999"/>
          </a:xfrm>
          <a:prstGeom prst="rect">
            <a:avLst/>
          </a:prstGeom>
          <a:noFill/>
        </p:spPr>
        <p:txBody>
          <a:bodyPr wrap="square" rtlCol="0">
            <a:spAutoFit/>
          </a:bodyPr>
          <a:lstStyle/>
          <a:p>
            <a:r>
              <a:rPr kumimoji="1" lang="en-US" altLang="ja-JP" sz="1200" dirty="0" smtClean="0"/>
              <a:t>Fs</a:t>
            </a:r>
            <a:endParaRPr kumimoji="1" lang="ja-JP" altLang="en-US" sz="1200" dirty="0"/>
          </a:p>
        </p:txBody>
      </p:sp>
      <p:sp>
        <p:nvSpPr>
          <p:cNvPr id="24" name="テキスト ボックス 23"/>
          <p:cNvSpPr txBox="1"/>
          <p:nvPr/>
        </p:nvSpPr>
        <p:spPr>
          <a:xfrm>
            <a:off x="7685903" y="2397074"/>
            <a:ext cx="577823" cy="276999"/>
          </a:xfrm>
          <a:prstGeom prst="rect">
            <a:avLst/>
          </a:prstGeom>
          <a:noFill/>
        </p:spPr>
        <p:txBody>
          <a:bodyPr wrap="square" rtlCol="0">
            <a:spAutoFit/>
          </a:bodyPr>
          <a:lstStyle/>
          <a:p>
            <a:r>
              <a:rPr kumimoji="1" lang="en-US" altLang="ja-JP" sz="1200" dirty="0" err="1" smtClean="0"/>
              <a:t>Xs</a:t>
            </a:r>
            <a:endParaRPr kumimoji="1" lang="ja-JP" altLang="en-US" sz="1200" dirty="0"/>
          </a:p>
        </p:txBody>
      </p:sp>
      <p:sp>
        <p:nvSpPr>
          <p:cNvPr id="25" name="テキスト ボックス 24"/>
          <p:cNvSpPr txBox="1"/>
          <p:nvPr/>
        </p:nvSpPr>
        <p:spPr>
          <a:xfrm>
            <a:off x="6726063" y="3018411"/>
            <a:ext cx="1112108" cy="646331"/>
          </a:xfrm>
          <a:prstGeom prst="rect">
            <a:avLst/>
          </a:prstGeom>
          <a:noFill/>
        </p:spPr>
        <p:txBody>
          <a:bodyPr wrap="square" rtlCol="0">
            <a:spAutoFit/>
          </a:bodyPr>
          <a:lstStyle/>
          <a:p>
            <a:r>
              <a:rPr kumimoji="1" lang="en-US" altLang="ja-JP" dirty="0" smtClean="0"/>
              <a:t>-Fs</a:t>
            </a:r>
          </a:p>
          <a:p>
            <a:r>
              <a:rPr lang="en-US" altLang="ja-JP" dirty="0" smtClean="0"/>
              <a:t>(</a:t>
            </a:r>
            <a:r>
              <a:rPr lang="ja-JP" altLang="en-US" dirty="0" smtClean="0"/>
              <a:t>反力）</a:t>
            </a:r>
            <a:endParaRPr kumimoji="1" lang="ja-JP" altLang="en-US" dirty="0"/>
          </a:p>
        </p:txBody>
      </p:sp>
      <p:sp>
        <p:nvSpPr>
          <p:cNvPr id="26" name="テキスト ボックス 25"/>
          <p:cNvSpPr txBox="1"/>
          <p:nvPr/>
        </p:nvSpPr>
        <p:spPr>
          <a:xfrm>
            <a:off x="7282117" y="3797643"/>
            <a:ext cx="1309948" cy="369332"/>
          </a:xfrm>
          <a:prstGeom prst="rect">
            <a:avLst/>
          </a:prstGeom>
          <a:noFill/>
        </p:spPr>
        <p:txBody>
          <a:bodyPr wrap="square" rtlCol="0">
            <a:spAutoFit/>
          </a:bodyPr>
          <a:lstStyle/>
          <a:p>
            <a:r>
              <a:rPr kumimoji="1" lang="ja-JP" altLang="en-US" dirty="0" smtClean="0"/>
              <a:t>環境</a:t>
            </a:r>
            <a:endParaRPr kumimoji="1" lang="ja-JP" altLang="en-US" dirty="0"/>
          </a:p>
        </p:txBody>
      </p:sp>
      <p:sp>
        <p:nvSpPr>
          <p:cNvPr id="27" name="下矢印 26"/>
          <p:cNvSpPr/>
          <p:nvPr/>
        </p:nvSpPr>
        <p:spPr>
          <a:xfrm>
            <a:off x="3491426" y="1607152"/>
            <a:ext cx="130515" cy="6213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253945" y="1309816"/>
            <a:ext cx="764625" cy="369332"/>
          </a:xfrm>
          <a:prstGeom prst="rect">
            <a:avLst/>
          </a:prstGeom>
          <a:noFill/>
        </p:spPr>
        <p:txBody>
          <a:bodyPr wrap="square" rtlCol="0">
            <a:spAutoFit/>
          </a:bodyPr>
          <a:lstStyle/>
          <a:p>
            <a:r>
              <a:rPr kumimoji="1" lang="ja-JP" altLang="en-US" dirty="0" smtClean="0"/>
              <a:t>操作</a:t>
            </a:r>
            <a:endParaRPr kumimoji="1" lang="ja-JP" altLang="en-US" dirty="0"/>
          </a:p>
        </p:txBody>
      </p:sp>
      <p:sp>
        <p:nvSpPr>
          <p:cNvPr id="29" name="テキスト ボックス 28"/>
          <p:cNvSpPr txBox="1"/>
          <p:nvPr/>
        </p:nvSpPr>
        <p:spPr>
          <a:xfrm>
            <a:off x="3016176" y="1709176"/>
            <a:ext cx="685483" cy="276999"/>
          </a:xfrm>
          <a:prstGeom prst="rect">
            <a:avLst/>
          </a:prstGeom>
          <a:noFill/>
        </p:spPr>
        <p:txBody>
          <a:bodyPr wrap="square" rtlCol="0">
            <a:spAutoFit/>
          </a:bodyPr>
          <a:lstStyle/>
          <a:p>
            <a:r>
              <a:rPr kumimoji="1" lang="en-US" altLang="ja-JP" sz="1200" dirty="0" err="1" smtClean="0"/>
              <a:t>Fm</a:t>
            </a:r>
            <a:endParaRPr kumimoji="1" lang="ja-JP" altLang="en-US" sz="1200" dirty="0"/>
          </a:p>
        </p:txBody>
      </p:sp>
      <p:sp>
        <p:nvSpPr>
          <p:cNvPr id="30" name="テキスト ボックス 29"/>
          <p:cNvSpPr txBox="1"/>
          <p:nvPr/>
        </p:nvSpPr>
        <p:spPr>
          <a:xfrm>
            <a:off x="3358917" y="2653617"/>
            <a:ext cx="750537" cy="276999"/>
          </a:xfrm>
          <a:prstGeom prst="rect">
            <a:avLst/>
          </a:prstGeom>
          <a:noFill/>
        </p:spPr>
        <p:txBody>
          <a:bodyPr wrap="square" rtlCol="0">
            <a:spAutoFit/>
          </a:bodyPr>
          <a:lstStyle/>
          <a:p>
            <a:r>
              <a:rPr kumimoji="1" lang="en-US" altLang="ja-JP" sz="1200" dirty="0" err="1" smtClean="0"/>
              <a:t>Xm</a:t>
            </a:r>
            <a:endParaRPr kumimoji="1" lang="ja-JP" altLang="en-US" sz="1200" dirty="0"/>
          </a:p>
        </p:txBody>
      </p:sp>
      <p:sp>
        <p:nvSpPr>
          <p:cNvPr id="31" name="テキスト ボックス 30"/>
          <p:cNvSpPr txBox="1"/>
          <p:nvPr/>
        </p:nvSpPr>
        <p:spPr>
          <a:xfrm>
            <a:off x="1820561" y="1120346"/>
            <a:ext cx="882833" cy="369332"/>
          </a:xfrm>
          <a:prstGeom prst="rect">
            <a:avLst/>
          </a:prstGeom>
          <a:noFill/>
        </p:spPr>
        <p:txBody>
          <a:bodyPr wrap="square" rtlCol="0">
            <a:spAutoFit/>
          </a:bodyPr>
          <a:lstStyle/>
          <a:p>
            <a:r>
              <a:rPr kumimoji="1" lang="ja-JP" altLang="en-US" dirty="0" smtClean="0"/>
              <a:t>マスタ</a:t>
            </a:r>
            <a:endParaRPr kumimoji="1" lang="ja-JP" altLang="en-US" dirty="0"/>
          </a:p>
        </p:txBody>
      </p:sp>
      <p:sp>
        <p:nvSpPr>
          <p:cNvPr id="32" name="テキスト ボックス 31"/>
          <p:cNvSpPr txBox="1"/>
          <p:nvPr/>
        </p:nvSpPr>
        <p:spPr>
          <a:xfrm>
            <a:off x="6487384" y="1225296"/>
            <a:ext cx="1198519" cy="381856"/>
          </a:xfrm>
          <a:prstGeom prst="rect">
            <a:avLst/>
          </a:prstGeom>
          <a:noFill/>
        </p:spPr>
        <p:txBody>
          <a:bodyPr wrap="square" rtlCol="0">
            <a:spAutoFit/>
          </a:bodyPr>
          <a:lstStyle/>
          <a:p>
            <a:r>
              <a:rPr kumimoji="1" lang="ja-JP" altLang="en-US" dirty="0" smtClean="0"/>
              <a:t>スレ－ブ</a:t>
            </a:r>
            <a:endParaRPr kumimoji="1" lang="ja-JP" altLang="en-US" dirty="0"/>
          </a:p>
        </p:txBody>
      </p:sp>
      <p:sp>
        <p:nvSpPr>
          <p:cNvPr id="33" name="左右矢印 32"/>
          <p:cNvSpPr/>
          <p:nvPr/>
        </p:nvSpPr>
        <p:spPr>
          <a:xfrm>
            <a:off x="3475474" y="2693491"/>
            <a:ext cx="1762912" cy="110415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708040" y="3137161"/>
            <a:ext cx="1988425" cy="276999"/>
          </a:xfrm>
          <a:prstGeom prst="rect">
            <a:avLst/>
          </a:prstGeom>
          <a:noFill/>
        </p:spPr>
        <p:txBody>
          <a:bodyPr wrap="square" rtlCol="0">
            <a:spAutoFit/>
          </a:bodyPr>
          <a:lstStyle/>
          <a:p>
            <a:r>
              <a:rPr kumimoji="1" lang="ja-JP" altLang="en-US" sz="1200" b="1" dirty="0" smtClean="0"/>
              <a:t>バイテラル制御</a:t>
            </a:r>
            <a:endParaRPr kumimoji="1" lang="ja-JP" altLang="en-US" sz="1200" b="1" dirty="0"/>
          </a:p>
        </p:txBody>
      </p:sp>
      <p:sp>
        <p:nvSpPr>
          <p:cNvPr id="35" name="テキスト ボックス 34"/>
          <p:cNvSpPr txBox="1"/>
          <p:nvPr/>
        </p:nvSpPr>
        <p:spPr>
          <a:xfrm>
            <a:off x="8366678" y="1212679"/>
            <a:ext cx="2679274" cy="1384995"/>
          </a:xfrm>
          <a:prstGeom prst="rect">
            <a:avLst/>
          </a:prstGeom>
          <a:noFill/>
        </p:spPr>
        <p:txBody>
          <a:bodyPr wrap="square" rtlCol="0">
            <a:spAutoFit/>
          </a:bodyPr>
          <a:lstStyle/>
          <a:p>
            <a:r>
              <a:rPr kumimoji="1" lang="en-US" altLang="ja-JP" sz="1200" b="1" dirty="0" err="1" smtClean="0"/>
              <a:t>Fm</a:t>
            </a:r>
            <a:r>
              <a:rPr kumimoji="1" lang="en-US" altLang="ja-JP" sz="1200" b="1" dirty="0" smtClean="0"/>
              <a:t>:</a:t>
            </a:r>
            <a:r>
              <a:rPr lang="ja-JP" altLang="en-US" sz="1200" b="1" dirty="0" smtClean="0"/>
              <a:t>操作者がマスタに加える力情報</a:t>
            </a:r>
            <a:endParaRPr lang="en-US" altLang="ja-JP" sz="1200" b="1" dirty="0" smtClean="0"/>
          </a:p>
          <a:p>
            <a:endParaRPr kumimoji="1" lang="en-US" altLang="ja-JP" sz="1200" b="1" dirty="0"/>
          </a:p>
          <a:p>
            <a:r>
              <a:rPr lang="en-US" altLang="ja-JP" sz="1200" b="1" dirty="0" smtClean="0"/>
              <a:t>Fs:</a:t>
            </a:r>
            <a:r>
              <a:rPr lang="ja-JP" altLang="en-US" sz="1200" b="1" dirty="0" smtClean="0"/>
              <a:t>スレ－ブが環境に加える力情報</a:t>
            </a:r>
            <a:endParaRPr lang="en-US" altLang="ja-JP" sz="1200" b="1" dirty="0" smtClean="0"/>
          </a:p>
          <a:p>
            <a:endParaRPr kumimoji="1" lang="en-US" altLang="ja-JP" sz="1200" b="1" dirty="0"/>
          </a:p>
          <a:p>
            <a:r>
              <a:rPr lang="en-US" altLang="ja-JP" sz="1200" b="1" dirty="0" err="1" smtClean="0"/>
              <a:t>Xm</a:t>
            </a:r>
            <a:r>
              <a:rPr lang="en-US" altLang="ja-JP" sz="1200" b="1" dirty="0" smtClean="0"/>
              <a:t>:</a:t>
            </a:r>
            <a:r>
              <a:rPr lang="ja-JP" altLang="en-US" sz="1200" b="1" dirty="0" smtClean="0"/>
              <a:t>マスタの位置情報</a:t>
            </a:r>
            <a:endParaRPr lang="en-US" altLang="ja-JP" sz="1200" b="1" dirty="0" smtClean="0"/>
          </a:p>
          <a:p>
            <a:endParaRPr kumimoji="1" lang="en-US" altLang="ja-JP" sz="1200" b="1" dirty="0"/>
          </a:p>
          <a:p>
            <a:r>
              <a:rPr lang="en-US" altLang="ja-JP" sz="1200" b="1" dirty="0" err="1" smtClean="0"/>
              <a:t>Xs</a:t>
            </a:r>
            <a:r>
              <a:rPr lang="en-US" altLang="ja-JP" sz="1200" b="1" dirty="0" smtClean="0"/>
              <a:t>:</a:t>
            </a:r>
            <a:r>
              <a:rPr lang="ja-JP" altLang="en-US" sz="1200" b="1" dirty="0" smtClean="0"/>
              <a:t>スレ－ブの位置情報</a:t>
            </a:r>
            <a:endParaRPr kumimoji="1" lang="ja-JP" altLang="en-US" sz="1200" b="1" dirty="0"/>
          </a:p>
        </p:txBody>
      </p:sp>
      <p:sp>
        <p:nvSpPr>
          <p:cNvPr id="36" name="テキスト ボックス 35"/>
          <p:cNvSpPr txBox="1"/>
          <p:nvPr/>
        </p:nvSpPr>
        <p:spPr>
          <a:xfrm>
            <a:off x="2261977" y="4663440"/>
            <a:ext cx="6854591" cy="646331"/>
          </a:xfrm>
          <a:prstGeom prst="rect">
            <a:avLst/>
          </a:prstGeom>
          <a:noFill/>
        </p:spPr>
        <p:txBody>
          <a:bodyPr wrap="square" rtlCol="0">
            <a:spAutoFit/>
          </a:bodyPr>
          <a:lstStyle/>
          <a:p>
            <a:r>
              <a:rPr kumimoji="1" lang="ja-JP" altLang="en-US" dirty="0" err="1" smtClean="0"/>
              <a:t>マスタア－ムでスレ－ブア</a:t>
            </a:r>
            <a:r>
              <a:rPr kumimoji="1" lang="ja-JP" altLang="en-US" dirty="0" smtClean="0"/>
              <a:t>－ムを操作した際に、</a:t>
            </a:r>
            <a:r>
              <a:rPr kumimoji="1" lang="ja-JP" altLang="en-US" dirty="0" err="1" smtClean="0"/>
              <a:t>スレ－ブア－ム</a:t>
            </a:r>
            <a:r>
              <a:rPr kumimoji="1" lang="ja-JP" altLang="en-US" dirty="0" smtClean="0"/>
              <a:t>側の作業反力をマスタア－ムにフィ－ドバックする制御方式</a:t>
            </a:r>
            <a:endParaRPr kumimoji="1" lang="ja-JP" altLang="en-US" dirty="0"/>
          </a:p>
        </p:txBody>
      </p:sp>
      <p:sp>
        <p:nvSpPr>
          <p:cNvPr id="37" name="テキスト ボックス 36"/>
          <p:cNvSpPr txBox="1"/>
          <p:nvPr/>
        </p:nvSpPr>
        <p:spPr>
          <a:xfrm>
            <a:off x="2355589" y="4293584"/>
            <a:ext cx="1201094" cy="646331"/>
          </a:xfrm>
          <a:prstGeom prst="rect">
            <a:avLst/>
          </a:prstGeom>
          <a:noFill/>
        </p:spPr>
        <p:txBody>
          <a:bodyPr wrap="square" rtlCol="0">
            <a:spAutoFit/>
          </a:bodyPr>
          <a:lstStyle/>
          <a:p>
            <a:r>
              <a:rPr kumimoji="1" lang="en-US" altLang="ja-JP" dirty="0" smtClean="0"/>
              <a:t>Bilateral:</a:t>
            </a:r>
          </a:p>
          <a:p>
            <a:endParaRPr kumimoji="1" lang="ja-JP" altLang="en-US" dirty="0"/>
          </a:p>
        </p:txBody>
      </p:sp>
    </p:spTree>
    <p:extLst>
      <p:ext uri="{BB962C8B-B14F-4D97-AF65-F5344CB8AC3E}">
        <p14:creationId xmlns:p14="http://schemas.microsoft.com/office/powerpoint/2010/main" val="570473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68626" y="889686"/>
            <a:ext cx="9399373" cy="1200329"/>
          </a:xfrm>
          <a:prstGeom prst="rect">
            <a:avLst/>
          </a:prstGeom>
          <a:noFill/>
        </p:spPr>
        <p:txBody>
          <a:bodyPr wrap="square" rtlCol="0">
            <a:spAutoFit/>
          </a:bodyPr>
          <a:lstStyle/>
          <a:p>
            <a:r>
              <a:rPr kumimoji="1" lang="ja-JP" altLang="en-US" dirty="0" smtClean="0"/>
              <a:t>テレグジスタンス</a:t>
            </a:r>
            <a:r>
              <a:rPr kumimoji="1" lang="en-US" altLang="ja-JP" dirty="0" smtClean="0"/>
              <a:t>(</a:t>
            </a:r>
            <a:r>
              <a:rPr kumimoji="1" lang="en-US" altLang="ja-JP" dirty="0" err="1" smtClean="0"/>
              <a:t>Telexistence</a:t>
            </a:r>
            <a:r>
              <a:rPr kumimoji="1" lang="en-US" altLang="ja-JP" dirty="0" smtClean="0"/>
              <a:t>)</a:t>
            </a:r>
            <a:r>
              <a:rPr kumimoji="1" lang="ja-JP" altLang="en-US" dirty="0" smtClean="0"/>
              <a:t>・・・・</a:t>
            </a:r>
            <a:endParaRPr kumimoji="1" lang="en-US" altLang="ja-JP" dirty="0" smtClean="0"/>
          </a:p>
          <a:p>
            <a:r>
              <a:rPr kumimoji="1" lang="ja-JP" altLang="en-US" dirty="0" smtClean="0"/>
              <a:t>遠く離れた場所に存在するロボットを、あたかも自らの分身であるかのように操作、活用し、人類を時間や空間の制約から解放する概念（１９８２年提唱）</a:t>
            </a:r>
            <a:endParaRPr kumimoji="1" lang="en-US" altLang="ja-JP" dirty="0" smtClean="0"/>
          </a:p>
          <a:p>
            <a:endParaRPr kumimoji="1" lang="ja-JP" altLang="en-US" dirty="0"/>
          </a:p>
        </p:txBody>
      </p:sp>
      <p:sp>
        <p:nvSpPr>
          <p:cNvPr id="3" name="テキスト ボックス 2"/>
          <p:cNvSpPr txBox="1"/>
          <p:nvPr/>
        </p:nvSpPr>
        <p:spPr>
          <a:xfrm>
            <a:off x="1441622" y="2916195"/>
            <a:ext cx="9366421" cy="1569660"/>
          </a:xfrm>
          <a:prstGeom prst="rect">
            <a:avLst/>
          </a:prstGeom>
          <a:noFill/>
        </p:spPr>
        <p:txBody>
          <a:bodyPr wrap="square" rtlCol="0">
            <a:spAutoFit/>
          </a:bodyPr>
          <a:lstStyle/>
          <a:p>
            <a:r>
              <a:rPr kumimoji="1" lang="ja-JP" altLang="en-US" sz="2400" dirty="0" smtClean="0"/>
              <a:t>＊リアルハプティクス</a:t>
            </a:r>
            <a:r>
              <a:rPr kumimoji="1" lang="en-US" altLang="ja-JP" sz="2400" dirty="0" smtClean="0"/>
              <a:t>(</a:t>
            </a:r>
            <a:r>
              <a:rPr lang="en-US" altLang="ja-JP" sz="2400" dirty="0" smtClean="0"/>
              <a:t>Real Haptics)</a:t>
            </a:r>
            <a:r>
              <a:rPr lang="ja-JP" altLang="en-US" sz="2400" dirty="0" smtClean="0"/>
              <a:t>・・・・</a:t>
            </a:r>
            <a:endParaRPr lang="en-US" altLang="ja-JP" sz="2400" dirty="0" smtClean="0"/>
          </a:p>
          <a:p>
            <a:r>
              <a:rPr lang="ja-JP" altLang="en-US" sz="2400" dirty="0" smtClean="0"/>
              <a:t>人間が行う柔軟で優しい動作の</a:t>
            </a:r>
            <a:r>
              <a:rPr lang="ja-JP" altLang="en-US" sz="2400" u="sng" dirty="0" smtClean="0"/>
              <a:t>記録、編集、再現</a:t>
            </a:r>
            <a:r>
              <a:rPr lang="ja-JP" altLang="en-US" sz="2400" dirty="0" smtClean="0"/>
              <a:t>を力の感覚（力触覚）により実現する技術</a:t>
            </a:r>
            <a:endParaRPr lang="en-US" altLang="ja-JP" sz="2400" dirty="0" smtClean="0"/>
          </a:p>
          <a:p>
            <a:endParaRPr kumimoji="1" lang="ja-JP" altLang="en-US" sz="2400" dirty="0"/>
          </a:p>
        </p:txBody>
      </p:sp>
      <p:sp>
        <p:nvSpPr>
          <p:cNvPr id="4" name="屈折矢印 3"/>
          <p:cNvSpPr/>
          <p:nvPr/>
        </p:nvSpPr>
        <p:spPr>
          <a:xfrm>
            <a:off x="6631458" y="3787523"/>
            <a:ext cx="543698" cy="6178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880022" y="4448432"/>
            <a:ext cx="4291913" cy="178761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30811" y="4942704"/>
            <a:ext cx="3146854" cy="523220"/>
          </a:xfrm>
          <a:prstGeom prst="rect">
            <a:avLst/>
          </a:prstGeom>
          <a:noFill/>
        </p:spPr>
        <p:txBody>
          <a:bodyPr wrap="square" rtlCol="0">
            <a:spAutoFit/>
          </a:bodyPr>
          <a:lstStyle/>
          <a:p>
            <a:r>
              <a:rPr kumimoji="1" lang="ja-JP" altLang="en-US" sz="1400" u="sng" dirty="0" smtClean="0">
                <a:solidFill>
                  <a:srgbClr val="FF0000"/>
                </a:solidFill>
              </a:rPr>
              <a:t>視覚・聴覚</a:t>
            </a:r>
            <a:r>
              <a:rPr kumimoji="1" lang="ja-JP" altLang="en-US" sz="1400" dirty="0" smtClean="0"/>
              <a:t>：これらを記録・伝送・再現する技術は確立している・・</a:t>
            </a:r>
            <a:endParaRPr kumimoji="1" lang="ja-JP" altLang="en-US" sz="1400" dirty="0"/>
          </a:p>
        </p:txBody>
      </p:sp>
      <p:sp>
        <p:nvSpPr>
          <p:cNvPr id="7" name="右矢印 6"/>
          <p:cNvSpPr/>
          <p:nvPr/>
        </p:nvSpPr>
        <p:spPr>
          <a:xfrm rot="620947">
            <a:off x="3122141" y="4619865"/>
            <a:ext cx="1655805" cy="2471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68626" y="4374100"/>
            <a:ext cx="1787611" cy="369332"/>
          </a:xfrm>
          <a:prstGeom prst="rect">
            <a:avLst/>
          </a:prstGeom>
          <a:noFill/>
        </p:spPr>
        <p:txBody>
          <a:bodyPr wrap="square" rtlCol="0">
            <a:spAutoFit/>
          </a:bodyPr>
          <a:lstStyle/>
          <a:p>
            <a:r>
              <a:rPr kumimoji="1" lang="ja-JP" altLang="en-US" dirty="0" smtClean="0"/>
              <a:t>単方向性の情報</a:t>
            </a:r>
            <a:endParaRPr kumimoji="1" lang="ja-JP" altLang="en-US" dirty="0"/>
          </a:p>
        </p:txBody>
      </p:sp>
    </p:spTree>
    <p:extLst>
      <p:ext uri="{BB962C8B-B14F-4D97-AF65-F5344CB8AC3E}">
        <p14:creationId xmlns:p14="http://schemas.microsoft.com/office/powerpoint/2010/main" val="263804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80518" y="671417"/>
            <a:ext cx="7768281" cy="1200329"/>
          </a:xfrm>
          <a:prstGeom prst="rect">
            <a:avLst/>
          </a:prstGeom>
          <a:noFill/>
        </p:spPr>
        <p:txBody>
          <a:bodyPr wrap="square" rtlCol="0">
            <a:spAutoFit/>
          </a:bodyPr>
          <a:lstStyle/>
          <a:p>
            <a:r>
              <a:rPr lang="ja-JP" altLang="en-US" b="1" u="sng" dirty="0">
                <a:solidFill>
                  <a:srgbClr val="FF0000"/>
                </a:solidFill>
              </a:rPr>
              <a:t>工学におけるリアルハプティクスとは・</a:t>
            </a:r>
            <a:r>
              <a:rPr lang="ja-JP" altLang="en-US" b="1" u="sng" dirty="0" smtClean="0">
                <a:solidFill>
                  <a:srgbClr val="FF0000"/>
                </a:solidFill>
              </a:rPr>
              <a:t>・</a:t>
            </a:r>
            <a:endParaRPr kumimoji="1" lang="en-US" altLang="ja-JP" b="1" u="sng" dirty="0">
              <a:solidFill>
                <a:srgbClr val="FF0000"/>
              </a:solidFill>
            </a:endParaRPr>
          </a:p>
          <a:p>
            <a:r>
              <a:rPr lang="ja-JP" altLang="en-US" dirty="0"/>
              <a:t>物体間の物理的相互作用によって生じる接触情報を取り扱う学問分野で</a:t>
            </a:r>
            <a:endParaRPr lang="en-US" altLang="ja-JP" dirty="0"/>
          </a:p>
          <a:p>
            <a:r>
              <a:rPr kumimoji="1" lang="ja-JP" altLang="en-US" dirty="0"/>
              <a:t>実世界に存在する非構造化物体を取り扱い、最大の特徴は接触対象物の</a:t>
            </a:r>
            <a:endParaRPr kumimoji="1" lang="en-US" altLang="ja-JP" dirty="0"/>
          </a:p>
          <a:p>
            <a:r>
              <a:rPr lang="ja-JP" altLang="en-US" dirty="0"/>
              <a:t>事前情報がなくとも非構造化環境への接触動作を実現できる点にある。</a:t>
            </a:r>
            <a:endParaRPr kumimoji="1" lang="ja-JP" altLang="en-US" dirty="0"/>
          </a:p>
        </p:txBody>
      </p:sp>
      <p:sp>
        <p:nvSpPr>
          <p:cNvPr id="4" name="円/楕円 3"/>
          <p:cNvSpPr/>
          <p:nvPr/>
        </p:nvSpPr>
        <p:spPr>
          <a:xfrm>
            <a:off x="1515257" y="3017751"/>
            <a:ext cx="1103870" cy="127120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965" y="3756454"/>
            <a:ext cx="1490019" cy="1038047"/>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933" y="1974377"/>
            <a:ext cx="1771767" cy="1043374"/>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32" y="1880982"/>
            <a:ext cx="981315" cy="142514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6832" y="3671195"/>
            <a:ext cx="1861752" cy="1419586"/>
          </a:xfrm>
          <a:prstGeom prst="rect">
            <a:avLst/>
          </a:prstGeom>
        </p:spPr>
      </p:pic>
      <p:pic>
        <p:nvPicPr>
          <p:cNvPr id="3074" name="Picture 2" descr="手の画像イラスト に対する画像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308" y="5063887"/>
            <a:ext cx="762000" cy="10191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手の画像イラスト に対する画像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6539" y="5150862"/>
            <a:ext cx="762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12" name="右矢印 11"/>
          <p:cNvSpPr/>
          <p:nvPr/>
        </p:nvSpPr>
        <p:spPr>
          <a:xfrm>
            <a:off x="5222789" y="2496064"/>
            <a:ext cx="815546"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5366952" y="4228586"/>
            <a:ext cx="815546"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673010" y="5468084"/>
            <a:ext cx="815546"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矢印 13"/>
          <p:cNvSpPr/>
          <p:nvPr/>
        </p:nvSpPr>
        <p:spPr>
          <a:xfrm>
            <a:off x="5629102" y="5842577"/>
            <a:ext cx="737287" cy="3146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90984" y="1974377"/>
            <a:ext cx="947350" cy="369332"/>
          </a:xfrm>
          <a:prstGeom prst="rect">
            <a:avLst/>
          </a:prstGeom>
          <a:noFill/>
        </p:spPr>
        <p:txBody>
          <a:bodyPr wrap="square" rtlCol="0">
            <a:spAutoFit/>
          </a:bodyPr>
          <a:lstStyle/>
          <a:p>
            <a:r>
              <a:rPr kumimoji="1" lang="ja-JP" altLang="en-US" dirty="0"/>
              <a:t>単方向</a:t>
            </a:r>
          </a:p>
        </p:txBody>
      </p:sp>
      <p:sp>
        <p:nvSpPr>
          <p:cNvPr id="18" name="テキスト ボックス 17"/>
          <p:cNvSpPr txBox="1"/>
          <p:nvPr/>
        </p:nvSpPr>
        <p:spPr>
          <a:xfrm>
            <a:off x="5366952" y="3861964"/>
            <a:ext cx="926756" cy="369332"/>
          </a:xfrm>
          <a:prstGeom prst="rect">
            <a:avLst/>
          </a:prstGeom>
          <a:noFill/>
        </p:spPr>
        <p:txBody>
          <a:bodyPr wrap="square" rtlCol="0">
            <a:spAutoFit/>
          </a:bodyPr>
          <a:lstStyle/>
          <a:p>
            <a:r>
              <a:rPr kumimoji="1" lang="ja-JP" altLang="en-US" dirty="0"/>
              <a:t>単方向</a:t>
            </a:r>
          </a:p>
        </p:txBody>
      </p:sp>
      <p:sp>
        <p:nvSpPr>
          <p:cNvPr id="19" name="テキスト ボックス 18"/>
          <p:cNvSpPr txBox="1"/>
          <p:nvPr/>
        </p:nvSpPr>
        <p:spPr>
          <a:xfrm>
            <a:off x="5564659" y="5058622"/>
            <a:ext cx="1099752" cy="369332"/>
          </a:xfrm>
          <a:prstGeom prst="rect">
            <a:avLst/>
          </a:prstGeom>
          <a:noFill/>
        </p:spPr>
        <p:txBody>
          <a:bodyPr wrap="square" rtlCol="0">
            <a:spAutoFit/>
          </a:bodyPr>
          <a:lstStyle/>
          <a:p>
            <a:r>
              <a:rPr kumimoji="1" lang="ja-JP" altLang="en-US" dirty="0"/>
              <a:t>双方向</a:t>
            </a:r>
          </a:p>
        </p:txBody>
      </p:sp>
      <p:sp>
        <p:nvSpPr>
          <p:cNvPr id="22" name="テキスト ボックス 21"/>
          <p:cNvSpPr txBox="1"/>
          <p:nvPr/>
        </p:nvSpPr>
        <p:spPr>
          <a:xfrm>
            <a:off x="2850292" y="2496064"/>
            <a:ext cx="750673" cy="276999"/>
          </a:xfrm>
          <a:prstGeom prst="rect">
            <a:avLst/>
          </a:prstGeom>
          <a:noFill/>
        </p:spPr>
        <p:txBody>
          <a:bodyPr wrap="square" rtlCol="0">
            <a:spAutoFit/>
          </a:bodyPr>
          <a:lstStyle/>
          <a:p>
            <a:r>
              <a:rPr kumimoji="1" lang="ja-JP" altLang="en-US" sz="1200" dirty="0"/>
              <a:t>マイク</a:t>
            </a:r>
          </a:p>
        </p:txBody>
      </p:sp>
      <p:sp>
        <p:nvSpPr>
          <p:cNvPr id="23" name="テキスト ボックス 22"/>
          <p:cNvSpPr txBox="1"/>
          <p:nvPr/>
        </p:nvSpPr>
        <p:spPr>
          <a:xfrm>
            <a:off x="7606700" y="1974377"/>
            <a:ext cx="1141884" cy="276999"/>
          </a:xfrm>
          <a:prstGeom prst="rect">
            <a:avLst/>
          </a:prstGeom>
          <a:noFill/>
        </p:spPr>
        <p:txBody>
          <a:bodyPr wrap="square" rtlCol="0">
            <a:spAutoFit/>
          </a:bodyPr>
          <a:lstStyle/>
          <a:p>
            <a:r>
              <a:rPr kumimoji="1" lang="ja-JP" altLang="en-US" sz="1200" dirty="0"/>
              <a:t>スピ－カ</a:t>
            </a:r>
          </a:p>
        </p:txBody>
      </p:sp>
      <p:sp>
        <p:nvSpPr>
          <p:cNvPr id="24" name="テキスト ボックス 23"/>
          <p:cNvSpPr txBox="1"/>
          <p:nvPr/>
        </p:nvSpPr>
        <p:spPr>
          <a:xfrm>
            <a:off x="3385751" y="4868562"/>
            <a:ext cx="960223" cy="276999"/>
          </a:xfrm>
          <a:prstGeom prst="rect">
            <a:avLst/>
          </a:prstGeom>
          <a:noFill/>
        </p:spPr>
        <p:txBody>
          <a:bodyPr wrap="square" rtlCol="0">
            <a:spAutoFit/>
          </a:bodyPr>
          <a:lstStyle/>
          <a:p>
            <a:r>
              <a:rPr kumimoji="1" lang="ja-JP" altLang="en-US" sz="1200" dirty="0"/>
              <a:t>カメラ</a:t>
            </a:r>
          </a:p>
        </p:txBody>
      </p:sp>
      <p:sp>
        <p:nvSpPr>
          <p:cNvPr id="25" name="テキスト ボックス 24"/>
          <p:cNvSpPr txBox="1"/>
          <p:nvPr/>
        </p:nvSpPr>
        <p:spPr>
          <a:xfrm>
            <a:off x="8534400" y="5007061"/>
            <a:ext cx="848497" cy="276999"/>
          </a:xfrm>
          <a:prstGeom prst="rect">
            <a:avLst/>
          </a:prstGeom>
          <a:noFill/>
        </p:spPr>
        <p:txBody>
          <a:bodyPr wrap="square" rtlCol="0">
            <a:spAutoFit/>
          </a:bodyPr>
          <a:lstStyle/>
          <a:p>
            <a:r>
              <a:rPr kumimoji="1" lang="ja-JP" altLang="en-US" sz="1200" dirty="0"/>
              <a:t>モニタ</a:t>
            </a:r>
          </a:p>
        </p:txBody>
      </p:sp>
      <p:sp>
        <p:nvSpPr>
          <p:cNvPr id="26" name="テキスト ボックス 25"/>
          <p:cNvSpPr txBox="1"/>
          <p:nvPr/>
        </p:nvSpPr>
        <p:spPr>
          <a:xfrm>
            <a:off x="3307491" y="5634385"/>
            <a:ext cx="1059077" cy="276999"/>
          </a:xfrm>
          <a:prstGeom prst="rect">
            <a:avLst/>
          </a:prstGeom>
          <a:noFill/>
        </p:spPr>
        <p:txBody>
          <a:bodyPr wrap="square" rtlCol="0">
            <a:spAutoFit/>
          </a:bodyPr>
          <a:lstStyle/>
          <a:p>
            <a:r>
              <a:rPr kumimoji="1" lang="ja-JP" altLang="en-US" sz="1200" dirty="0"/>
              <a:t>スレ－ブ</a:t>
            </a:r>
          </a:p>
        </p:txBody>
      </p:sp>
      <p:sp>
        <p:nvSpPr>
          <p:cNvPr id="27" name="テキスト ボックス 26"/>
          <p:cNvSpPr txBox="1"/>
          <p:nvPr/>
        </p:nvSpPr>
        <p:spPr>
          <a:xfrm>
            <a:off x="8534400" y="5560079"/>
            <a:ext cx="972065" cy="276999"/>
          </a:xfrm>
          <a:prstGeom prst="rect">
            <a:avLst/>
          </a:prstGeom>
          <a:noFill/>
        </p:spPr>
        <p:txBody>
          <a:bodyPr wrap="square" rtlCol="0">
            <a:spAutoFit/>
          </a:bodyPr>
          <a:lstStyle/>
          <a:p>
            <a:r>
              <a:rPr kumimoji="1" lang="ja-JP" altLang="en-US" sz="1200" dirty="0"/>
              <a:t>マスタ</a:t>
            </a:r>
          </a:p>
        </p:txBody>
      </p:sp>
      <p:sp>
        <p:nvSpPr>
          <p:cNvPr id="28" name="テキスト ボックス 27"/>
          <p:cNvSpPr txBox="1"/>
          <p:nvPr/>
        </p:nvSpPr>
        <p:spPr>
          <a:xfrm>
            <a:off x="1623894" y="4533387"/>
            <a:ext cx="1367481" cy="461665"/>
          </a:xfrm>
          <a:prstGeom prst="rect">
            <a:avLst/>
          </a:prstGeom>
          <a:noFill/>
        </p:spPr>
        <p:txBody>
          <a:bodyPr wrap="square" rtlCol="0">
            <a:spAutoFit/>
          </a:bodyPr>
          <a:lstStyle/>
          <a:p>
            <a:r>
              <a:rPr kumimoji="1" lang="ja-JP" altLang="en-US" sz="1200" dirty="0"/>
              <a:t>　　環境</a:t>
            </a:r>
            <a:endParaRPr kumimoji="1" lang="en-US" altLang="ja-JP" sz="1200" dirty="0"/>
          </a:p>
          <a:p>
            <a:r>
              <a:rPr lang="ja-JP" altLang="en-US" sz="1200" dirty="0"/>
              <a:t>（対象物体）</a:t>
            </a:r>
            <a:endParaRPr kumimoji="1" lang="ja-JP" altLang="en-US" sz="1200" dirty="0"/>
          </a:p>
        </p:txBody>
      </p:sp>
      <p:sp>
        <p:nvSpPr>
          <p:cNvPr id="29" name="テキスト ボックス 28"/>
          <p:cNvSpPr txBox="1"/>
          <p:nvPr/>
        </p:nvSpPr>
        <p:spPr>
          <a:xfrm>
            <a:off x="9209903" y="2343709"/>
            <a:ext cx="1367481" cy="369332"/>
          </a:xfrm>
          <a:prstGeom prst="rect">
            <a:avLst/>
          </a:prstGeom>
          <a:noFill/>
        </p:spPr>
        <p:txBody>
          <a:bodyPr wrap="square" rtlCol="0">
            <a:spAutoFit/>
          </a:bodyPr>
          <a:lstStyle/>
          <a:p>
            <a:r>
              <a:rPr kumimoji="1" lang="ja-JP" altLang="en-US" b="1" dirty="0"/>
              <a:t>聴覚</a:t>
            </a:r>
          </a:p>
        </p:txBody>
      </p:sp>
      <p:sp>
        <p:nvSpPr>
          <p:cNvPr id="30" name="テキスト ボックス 29"/>
          <p:cNvSpPr txBox="1"/>
          <p:nvPr/>
        </p:nvSpPr>
        <p:spPr>
          <a:xfrm>
            <a:off x="9341708" y="4046630"/>
            <a:ext cx="864973" cy="369332"/>
          </a:xfrm>
          <a:prstGeom prst="rect">
            <a:avLst/>
          </a:prstGeom>
          <a:noFill/>
        </p:spPr>
        <p:txBody>
          <a:bodyPr wrap="square" rtlCol="0">
            <a:spAutoFit/>
          </a:bodyPr>
          <a:lstStyle/>
          <a:p>
            <a:r>
              <a:rPr kumimoji="1" lang="ja-JP" altLang="en-US" b="1" dirty="0"/>
              <a:t>視覚</a:t>
            </a:r>
          </a:p>
        </p:txBody>
      </p:sp>
      <p:sp>
        <p:nvSpPr>
          <p:cNvPr id="31" name="テキスト ボックス 30"/>
          <p:cNvSpPr txBox="1"/>
          <p:nvPr/>
        </p:nvSpPr>
        <p:spPr>
          <a:xfrm>
            <a:off x="9506465" y="5466812"/>
            <a:ext cx="972065" cy="369332"/>
          </a:xfrm>
          <a:prstGeom prst="rect">
            <a:avLst/>
          </a:prstGeom>
          <a:noFill/>
        </p:spPr>
        <p:txBody>
          <a:bodyPr wrap="square" rtlCol="0">
            <a:spAutoFit/>
          </a:bodyPr>
          <a:lstStyle/>
          <a:p>
            <a:r>
              <a:rPr kumimoji="1" lang="ja-JP" altLang="en-US" b="1" dirty="0"/>
              <a:t>触覚</a:t>
            </a:r>
          </a:p>
        </p:txBody>
      </p:sp>
      <p:sp>
        <p:nvSpPr>
          <p:cNvPr id="32" name="テキスト ボックス 31"/>
          <p:cNvSpPr txBox="1"/>
          <p:nvPr/>
        </p:nvSpPr>
        <p:spPr>
          <a:xfrm>
            <a:off x="4127157" y="6584557"/>
            <a:ext cx="9794789" cy="276999"/>
          </a:xfrm>
          <a:prstGeom prst="rect">
            <a:avLst/>
          </a:prstGeom>
          <a:noFill/>
        </p:spPr>
        <p:txBody>
          <a:bodyPr wrap="square" rtlCol="0">
            <a:spAutoFit/>
          </a:bodyPr>
          <a:lstStyle/>
          <a:p>
            <a:r>
              <a:rPr kumimoji="1" lang="en-US" altLang="ja-JP" sz="1200" b="1" dirty="0"/>
              <a:t>Directional properties of human sensation</a:t>
            </a:r>
            <a:endParaRPr kumimoji="1" lang="ja-JP" altLang="en-US" sz="1200" b="1" dirty="0"/>
          </a:p>
        </p:txBody>
      </p:sp>
    </p:spTree>
    <p:extLst>
      <p:ext uri="{BB962C8B-B14F-4D97-AF65-F5344CB8AC3E}">
        <p14:creationId xmlns:p14="http://schemas.microsoft.com/office/powerpoint/2010/main" val="3654162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xmlns="" id="{D892DB83-51C9-4138-A4D4-BB7DA38E8C99}"/>
              </a:ext>
            </a:extLst>
          </p:cNvPr>
          <p:cNvSpPr/>
          <p:nvPr/>
        </p:nvSpPr>
        <p:spPr>
          <a:xfrm>
            <a:off x="1483567" y="1203649"/>
            <a:ext cx="905070" cy="737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手の画像イラスト に対する画像結果">
            <a:extLst>
              <a:ext uri="{FF2B5EF4-FFF2-40B4-BE49-F238E27FC236}">
                <a16:creationId xmlns:a16="http://schemas.microsoft.com/office/drawing/2014/main" xmlns="" id="{666AAFBE-861E-4976-A70A-CF0B6A2DB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637" y="1940767"/>
            <a:ext cx="762000" cy="1019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手の画像イラスト に対する画像結果">
            <a:extLst>
              <a:ext uri="{FF2B5EF4-FFF2-40B4-BE49-F238E27FC236}">
                <a16:creationId xmlns:a16="http://schemas.microsoft.com/office/drawing/2014/main" xmlns="" id="{0DD74693-7CE3-4273-9379-E29086D0B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302" y="1781700"/>
            <a:ext cx="762000"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矢印: 右 6">
            <a:extLst>
              <a:ext uri="{FF2B5EF4-FFF2-40B4-BE49-F238E27FC236}">
                <a16:creationId xmlns:a16="http://schemas.microsoft.com/office/drawing/2014/main" xmlns="" id="{077A0B5A-530E-4BEF-BB6D-D8F95A0BEEF6}"/>
              </a:ext>
            </a:extLst>
          </p:cNvPr>
          <p:cNvSpPr/>
          <p:nvPr/>
        </p:nvSpPr>
        <p:spPr>
          <a:xfrm>
            <a:off x="3760237" y="1859902"/>
            <a:ext cx="1735494" cy="351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左 7">
            <a:extLst>
              <a:ext uri="{FF2B5EF4-FFF2-40B4-BE49-F238E27FC236}">
                <a16:creationId xmlns:a16="http://schemas.microsoft.com/office/drawing/2014/main" xmlns="" id="{C5581309-944D-425E-B768-2676F1F71E59}"/>
              </a:ext>
            </a:extLst>
          </p:cNvPr>
          <p:cNvSpPr/>
          <p:nvPr/>
        </p:nvSpPr>
        <p:spPr>
          <a:xfrm>
            <a:off x="3760237" y="2291288"/>
            <a:ext cx="1735495" cy="3514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5F5509B2-B2F3-43D9-99E5-C13B69429F9F}"/>
              </a:ext>
            </a:extLst>
          </p:cNvPr>
          <p:cNvSpPr txBox="1"/>
          <p:nvPr/>
        </p:nvSpPr>
        <p:spPr>
          <a:xfrm>
            <a:off x="1626637" y="919066"/>
            <a:ext cx="1373155" cy="369332"/>
          </a:xfrm>
          <a:prstGeom prst="rect">
            <a:avLst/>
          </a:prstGeom>
          <a:noFill/>
        </p:spPr>
        <p:txBody>
          <a:bodyPr wrap="square" rtlCol="0">
            <a:spAutoFit/>
          </a:bodyPr>
          <a:lstStyle/>
          <a:p>
            <a:r>
              <a:rPr kumimoji="1" lang="ja-JP" altLang="en-US" dirty="0"/>
              <a:t>物体</a:t>
            </a:r>
          </a:p>
        </p:txBody>
      </p:sp>
      <p:sp>
        <p:nvSpPr>
          <p:cNvPr id="10" name="テキスト ボックス 9">
            <a:extLst>
              <a:ext uri="{FF2B5EF4-FFF2-40B4-BE49-F238E27FC236}">
                <a16:creationId xmlns:a16="http://schemas.microsoft.com/office/drawing/2014/main" xmlns="" id="{2BEDE28F-C8D6-423F-9CCA-C1F3BEF9DCBB}"/>
              </a:ext>
            </a:extLst>
          </p:cNvPr>
          <p:cNvSpPr txBox="1"/>
          <p:nvPr/>
        </p:nvSpPr>
        <p:spPr>
          <a:xfrm>
            <a:off x="1626637" y="3200400"/>
            <a:ext cx="1191208" cy="369332"/>
          </a:xfrm>
          <a:prstGeom prst="rect">
            <a:avLst/>
          </a:prstGeom>
          <a:noFill/>
        </p:spPr>
        <p:txBody>
          <a:bodyPr wrap="square" rtlCol="0">
            <a:spAutoFit/>
          </a:bodyPr>
          <a:lstStyle/>
          <a:p>
            <a:r>
              <a:rPr kumimoji="1" lang="ja-JP" altLang="en-US" dirty="0"/>
              <a:t>スレ－ブ</a:t>
            </a:r>
          </a:p>
        </p:txBody>
      </p:sp>
      <p:sp>
        <p:nvSpPr>
          <p:cNvPr id="11" name="テキスト ボックス 10">
            <a:extLst>
              <a:ext uri="{FF2B5EF4-FFF2-40B4-BE49-F238E27FC236}">
                <a16:creationId xmlns:a16="http://schemas.microsoft.com/office/drawing/2014/main" xmlns="" id="{F7F9A334-9EBF-46F5-AF0E-69964413D3B0}"/>
              </a:ext>
            </a:extLst>
          </p:cNvPr>
          <p:cNvSpPr txBox="1"/>
          <p:nvPr/>
        </p:nvSpPr>
        <p:spPr>
          <a:xfrm>
            <a:off x="6584302" y="3107094"/>
            <a:ext cx="1365380" cy="369332"/>
          </a:xfrm>
          <a:prstGeom prst="rect">
            <a:avLst/>
          </a:prstGeom>
          <a:noFill/>
        </p:spPr>
        <p:txBody>
          <a:bodyPr wrap="square" rtlCol="0">
            <a:spAutoFit/>
          </a:bodyPr>
          <a:lstStyle/>
          <a:p>
            <a:r>
              <a:rPr kumimoji="1" lang="ja-JP" altLang="en-US" dirty="0"/>
              <a:t>マスタ</a:t>
            </a:r>
          </a:p>
        </p:txBody>
      </p:sp>
      <p:sp>
        <p:nvSpPr>
          <p:cNvPr id="13" name="テキスト ボックス 12">
            <a:extLst>
              <a:ext uri="{FF2B5EF4-FFF2-40B4-BE49-F238E27FC236}">
                <a16:creationId xmlns:a16="http://schemas.microsoft.com/office/drawing/2014/main" xmlns="" id="{CD4E3C01-EC37-4AB5-8239-A82A389EC60F}"/>
              </a:ext>
            </a:extLst>
          </p:cNvPr>
          <p:cNvSpPr txBox="1"/>
          <p:nvPr/>
        </p:nvSpPr>
        <p:spPr>
          <a:xfrm>
            <a:off x="3984173" y="1595303"/>
            <a:ext cx="1623526" cy="369332"/>
          </a:xfrm>
          <a:prstGeom prst="rect">
            <a:avLst/>
          </a:prstGeom>
          <a:noFill/>
        </p:spPr>
        <p:txBody>
          <a:bodyPr wrap="square" rtlCol="0">
            <a:spAutoFit/>
          </a:bodyPr>
          <a:lstStyle/>
          <a:p>
            <a:r>
              <a:rPr kumimoji="1" lang="ja-JP" altLang="en-US" dirty="0"/>
              <a:t>双方向性</a:t>
            </a:r>
          </a:p>
        </p:txBody>
      </p:sp>
      <p:sp>
        <p:nvSpPr>
          <p:cNvPr id="14" name="星: 7 pt 13">
            <a:extLst>
              <a:ext uri="{FF2B5EF4-FFF2-40B4-BE49-F238E27FC236}">
                <a16:creationId xmlns:a16="http://schemas.microsoft.com/office/drawing/2014/main" xmlns="" id="{39E2E1F2-C50A-4B13-B46B-E8F23CCA369E}"/>
              </a:ext>
            </a:extLst>
          </p:cNvPr>
          <p:cNvSpPr/>
          <p:nvPr/>
        </p:nvSpPr>
        <p:spPr>
          <a:xfrm>
            <a:off x="8469087" y="1702166"/>
            <a:ext cx="1334277" cy="1178243"/>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15" name="テキスト ボックス 14">
            <a:extLst>
              <a:ext uri="{FF2B5EF4-FFF2-40B4-BE49-F238E27FC236}">
                <a16:creationId xmlns:a16="http://schemas.microsoft.com/office/drawing/2014/main" xmlns="" id="{C39F8A2C-045E-4747-9DB3-8082202E9D21}"/>
              </a:ext>
            </a:extLst>
          </p:cNvPr>
          <p:cNvSpPr txBox="1"/>
          <p:nvPr/>
        </p:nvSpPr>
        <p:spPr>
          <a:xfrm>
            <a:off x="8832980" y="2211355"/>
            <a:ext cx="858416" cy="369332"/>
          </a:xfrm>
          <a:prstGeom prst="rect">
            <a:avLst/>
          </a:prstGeom>
          <a:noFill/>
        </p:spPr>
        <p:txBody>
          <a:bodyPr wrap="square" rtlCol="0">
            <a:spAutoFit/>
          </a:bodyPr>
          <a:lstStyle/>
          <a:p>
            <a:r>
              <a:rPr kumimoji="1" lang="ja-JP" altLang="en-US" dirty="0"/>
              <a:t>触覚</a:t>
            </a:r>
          </a:p>
        </p:txBody>
      </p:sp>
      <p:sp>
        <p:nvSpPr>
          <p:cNvPr id="16" name="テキスト ボックス 15">
            <a:extLst>
              <a:ext uri="{FF2B5EF4-FFF2-40B4-BE49-F238E27FC236}">
                <a16:creationId xmlns:a16="http://schemas.microsoft.com/office/drawing/2014/main" xmlns="" id="{E16DB161-3446-4E70-AE6A-C51473F01402}"/>
              </a:ext>
            </a:extLst>
          </p:cNvPr>
          <p:cNvSpPr txBox="1"/>
          <p:nvPr/>
        </p:nvSpPr>
        <p:spPr>
          <a:xfrm>
            <a:off x="2222241" y="3974841"/>
            <a:ext cx="7826828" cy="1477328"/>
          </a:xfrm>
          <a:prstGeom prst="rect">
            <a:avLst/>
          </a:prstGeom>
          <a:noFill/>
        </p:spPr>
        <p:txBody>
          <a:bodyPr wrap="square" rtlCol="0">
            <a:spAutoFit/>
          </a:bodyPr>
          <a:lstStyle/>
          <a:p>
            <a:r>
              <a:rPr kumimoji="1" lang="ja-JP" altLang="en-US" dirty="0"/>
              <a:t>・触覚はニュ－トンの作用・反作用に従うため、</a:t>
            </a:r>
            <a:r>
              <a:rPr kumimoji="1" lang="ja-JP" altLang="en-US" u="sng" dirty="0">
                <a:solidFill>
                  <a:srgbClr val="FF0000"/>
                </a:solidFill>
              </a:rPr>
              <a:t>双方向性</a:t>
            </a:r>
            <a:r>
              <a:rPr kumimoji="1" lang="ja-JP" altLang="en-US" dirty="0"/>
              <a:t>を有している。</a:t>
            </a:r>
            <a:endParaRPr kumimoji="1" lang="en-US" altLang="ja-JP" dirty="0"/>
          </a:p>
          <a:p>
            <a:endParaRPr lang="en-US" altLang="ja-JP" dirty="0"/>
          </a:p>
          <a:p>
            <a:r>
              <a:rPr kumimoji="1" lang="ja-JP" altLang="en-US" dirty="0"/>
              <a:t>・</a:t>
            </a:r>
            <a:r>
              <a:rPr kumimoji="1" lang="ja-JP" altLang="en-US" dirty="0">
                <a:solidFill>
                  <a:srgbClr val="FF0000"/>
                </a:solidFill>
              </a:rPr>
              <a:t>加速度規範型双方向制御方式</a:t>
            </a:r>
            <a:r>
              <a:rPr kumimoji="1" lang="ja-JP" altLang="en-US" dirty="0"/>
              <a:t>というアルゴリズムによって双方向性を</a:t>
            </a:r>
            <a:endParaRPr kumimoji="1" lang="en-US" altLang="ja-JP" dirty="0"/>
          </a:p>
          <a:p>
            <a:r>
              <a:rPr lang="ja-JP" altLang="en-US" dirty="0"/>
              <a:t>　</a:t>
            </a:r>
            <a:r>
              <a:rPr kumimoji="1" lang="ja-JP" altLang="en-US" dirty="0"/>
              <a:t>人工的に実現可能にした。</a:t>
            </a:r>
            <a:endParaRPr kumimoji="1" lang="en-US" altLang="ja-JP" dirty="0"/>
          </a:p>
          <a:p>
            <a:endParaRPr kumimoji="1" lang="ja-JP" altLang="en-US" dirty="0"/>
          </a:p>
        </p:txBody>
      </p:sp>
      <p:sp>
        <p:nvSpPr>
          <p:cNvPr id="17" name="矢印: 下 16">
            <a:extLst>
              <a:ext uri="{FF2B5EF4-FFF2-40B4-BE49-F238E27FC236}">
                <a16:creationId xmlns:a16="http://schemas.microsoft.com/office/drawing/2014/main" xmlns="" id="{DA4CC339-E8FA-4D42-A125-5B12FD76B7A5}"/>
              </a:ext>
            </a:extLst>
          </p:cNvPr>
          <p:cNvSpPr/>
          <p:nvPr/>
        </p:nvSpPr>
        <p:spPr>
          <a:xfrm>
            <a:off x="5416420" y="4877375"/>
            <a:ext cx="158621" cy="632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xmlns="" id="{EF386BE3-9351-40A6-B304-DE94DBA5D1BF}"/>
              </a:ext>
            </a:extLst>
          </p:cNvPr>
          <p:cNvSpPr txBox="1"/>
          <p:nvPr/>
        </p:nvSpPr>
        <p:spPr>
          <a:xfrm>
            <a:off x="2388637" y="5566852"/>
            <a:ext cx="6550090" cy="646331"/>
          </a:xfrm>
          <a:prstGeom prst="rect">
            <a:avLst/>
          </a:prstGeom>
          <a:noFill/>
        </p:spPr>
        <p:txBody>
          <a:bodyPr wrap="square" rtlCol="0">
            <a:spAutoFit/>
          </a:bodyPr>
          <a:lstStyle/>
          <a:p>
            <a:r>
              <a:rPr kumimoji="1" lang="ja-JP" altLang="en-US" dirty="0"/>
              <a:t>結果：実在する物体のありのままの硬さや柔らかさを伝え、　　適応性の高い動作を生成</a:t>
            </a:r>
          </a:p>
        </p:txBody>
      </p:sp>
    </p:spTree>
    <p:extLst>
      <p:ext uri="{BB962C8B-B14F-4D97-AF65-F5344CB8AC3E}">
        <p14:creationId xmlns:p14="http://schemas.microsoft.com/office/powerpoint/2010/main" val="3506210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211" y="494270"/>
            <a:ext cx="8534400" cy="369332"/>
          </a:xfrm>
          <a:prstGeom prst="rect">
            <a:avLst/>
          </a:prstGeom>
          <a:noFill/>
        </p:spPr>
        <p:txBody>
          <a:bodyPr wrap="square" rtlCol="0">
            <a:spAutoFit/>
          </a:bodyPr>
          <a:lstStyle/>
          <a:p>
            <a:r>
              <a:rPr kumimoji="1" lang="en-US" altLang="ja-JP" dirty="0"/>
              <a:t>Real-Haptics</a:t>
            </a:r>
            <a:r>
              <a:rPr kumimoji="1" lang="ja-JP" altLang="en-US" dirty="0"/>
              <a:t>技術</a:t>
            </a:r>
          </a:p>
        </p:txBody>
      </p:sp>
      <p:sp>
        <p:nvSpPr>
          <p:cNvPr id="3" name="テキスト ボックス 2"/>
          <p:cNvSpPr txBox="1"/>
          <p:nvPr/>
        </p:nvSpPr>
        <p:spPr>
          <a:xfrm>
            <a:off x="1021492" y="1729946"/>
            <a:ext cx="8830962" cy="646331"/>
          </a:xfrm>
          <a:prstGeom prst="rect">
            <a:avLst/>
          </a:prstGeom>
          <a:noFill/>
        </p:spPr>
        <p:txBody>
          <a:bodyPr wrap="square" rtlCol="0">
            <a:spAutoFit/>
          </a:bodyPr>
          <a:lstStyle/>
          <a:p>
            <a:r>
              <a:rPr kumimoji="1" lang="ja-JP" altLang="en-US" dirty="0"/>
              <a:t>簡単に言うと「ロボットの手」で触った物体の感覚（触覚）を「人間の手」に伝えることができる技術」</a:t>
            </a:r>
          </a:p>
        </p:txBody>
      </p:sp>
      <p:sp>
        <p:nvSpPr>
          <p:cNvPr id="4" name="正方形/長方形 3"/>
          <p:cNvSpPr/>
          <p:nvPr/>
        </p:nvSpPr>
        <p:spPr>
          <a:xfrm>
            <a:off x="4029631" y="766230"/>
            <a:ext cx="1826141" cy="584775"/>
          </a:xfrm>
          <a:prstGeom prst="rect">
            <a:avLst/>
          </a:prstGeom>
          <a:noFill/>
        </p:spPr>
        <p:txBody>
          <a:bodyPr wrap="none" lIns="91440" tIns="45720" rIns="91440" bIns="45720">
            <a:spAutoFit/>
          </a:bodyPr>
          <a:lstStyle/>
          <a:p>
            <a:pPr algn="ct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イメ－ジ</a:t>
            </a:r>
          </a:p>
        </p:txBody>
      </p:sp>
      <p:sp>
        <p:nvSpPr>
          <p:cNvPr id="5" name="左カーブ矢印 4"/>
          <p:cNvSpPr/>
          <p:nvPr/>
        </p:nvSpPr>
        <p:spPr>
          <a:xfrm>
            <a:off x="6120714" y="922638"/>
            <a:ext cx="535459" cy="80730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050" name="Picture 2" descr="リアルハプティクスを利用した双腕ロボット「General Purpose 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709" y="2949146"/>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6" name="小波 5"/>
          <p:cNvSpPr/>
          <p:nvPr/>
        </p:nvSpPr>
        <p:spPr>
          <a:xfrm>
            <a:off x="873211" y="3871784"/>
            <a:ext cx="3665838" cy="1524000"/>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219200" y="4220733"/>
            <a:ext cx="3204519" cy="646331"/>
          </a:xfrm>
          <a:prstGeom prst="rect">
            <a:avLst/>
          </a:prstGeom>
          <a:noFill/>
        </p:spPr>
        <p:txBody>
          <a:bodyPr wrap="square" rtlCol="0">
            <a:spAutoFit/>
          </a:bodyPr>
          <a:lstStyle/>
          <a:p>
            <a:r>
              <a:rPr kumimoji="1" lang="ja-JP" altLang="en-US" dirty="0">
                <a:solidFill>
                  <a:schemeClr val="accent1"/>
                </a:solidFill>
              </a:rPr>
              <a:t>人間が操作した動きをロボットがほぼリアルタイムで再現</a:t>
            </a:r>
          </a:p>
        </p:txBody>
      </p:sp>
      <p:sp>
        <p:nvSpPr>
          <p:cNvPr id="8" name="テキスト ボックス 7"/>
          <p:cNvSpPr txBox="1"/>
          <p:nvPr/>
        </p:nvSpPr>
        <p:spPr>
          <a:xfrm>
            <a:off x="6582032" y="5634681"/>
            <a:ext cx="1540476" cy="276999"/>
          </a:xfrm>
          <a:prstGeom prst="rect">
            <a:avLst/>
          </a:prstGeom>
          <a:noFill/>
        </p:spPr>
        <p:txBody>
          <a:bodyPr wrap="square" rtlCol="0">
            <a:spAutoFit/>
          </a:bodyPr>
          <a:lstStyle/>
          <a:p>
            <a:r>
              <a:rPr kumimoji="1" lang="ja-JP" altLang="en-US" sz="1200" dirty="0" smtClean="0"/>
              <a:t>写真：日経ＢＰ</a:t>
            </a:r>
            <a:endParaRPr kumimoji="1" lang="ja-JP" altLang="en-US" sz="1200" dirty="0"/>
          </a:p>
        </p:txBody>
      </p:sp>
    </p:spTree>
    <p:extLst>
      <p:ext uri="{BB962C8B-B14F-4D97-AF65-F5344CB8AC3E}">
        <p14:creationId xmlns:p14="http://schemas.microsoft.com/office/powerpoint/2010/main" val="3102242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83664" y="950976"/>
            <a:ext cx="356616" cy="7498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798064" y="1101852"/>
            <a:ext cx="777240" cy="448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014216" y="950976"/>
            <a:ext cx="420624" cy="7498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stCxn id="2" idx="3"/>
            <a:endCxn id="3" idx="1"/>
          </p:cNvCxnSpPr>
          <p:nvPr/>
        </p:nvCxnSpPr>
        <p:spPr>
          <a:xfrm>
            <a:off x="2240280" y="1325880"/>
            <a:ext cx="55778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直線コネクタ 7"/>
          <p:cNvCxnSpPr>
            <a:stCxn id="3" idx="3"/>
          </p:cNvCxnSpPr>
          <p:nvPr/>
        </p:nvCxnSpPr>
        <p:spPr>
          <a:xfrm>
            <a:off x="3575304" y="1325880"/>
            <a:ext cx="648000" cy="0"/>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4224528" y="1101852"/>
            <a:ext cx="0" cy="448056"/>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p:cNvCxnSpPr>
            <a:stCxn id="4" idx="3"/>
          </p:cNvCxnSpPr>
          <p:nvPr/>
        </p:nvCxnSpPr>
        <p:spPr>
          <a:xfrm>
            <a:off x="4434840" y="1325880"/>
            <a:ext cx="522171" cy="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4957011" y="95097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957011" y="798897"/>
            <a:ext cx="0" cy="1155031"/>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4957011" y="950976"/>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976262" y="1152464"/>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4957010" y="1397347"/>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4957009" y="1608821"/>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4975461" y="1879569"/>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a:off x="1097280" y="1101852"/>
            <a:ext cx="7863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a:off x="1103857" y="1543251"/>
            <a:ext cx="7863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637434" y="950976"/>
            <a:ext cx="644892" cy="307777"/>
          </a:xfrm>
          <a:prstGeom prst="rect">
            <a:avLst/>
          </a:prstGeom>
          <a:noFill/>
        </p:spPr>
        <p:txBody>
          <a:bodyPr wrap="square" rtlCol="0">
            <a:spAutoFit/>
          </a:bodyPr>
          <a:lstStyle/>
          <a:p>
            <a:r>
              <a:rPr kumimoji="1" lang="en-US" altLang="ja-JP" sz="1400" dirty="0" err="1" smtClean="0"/>
              <a:t>Xm</a:t>
            </a:r>
            <a:endParaRPr kumimoji="1" lang="ja-JP" altLang="en-US" sz="1400" dirty="0"/>
          </a:p>
        </p:txBody>
      </p:sp>
      <p:sp>
        <p:nvSpPr>
          <p:cNvPr id="25" name="テキスト ボックス 24"/>
          <p:cNvSpPr txBox="1"/>
          <p:nvPr/>
        </p:nvSpPr>
        <p:spPr>
          <a:xfrm>
            <a:off x="637434" y="1395021"/>
            <a:ext cx="793844" cy="338554"/>
          </a:xfrm>
          <a:prstGeom prst="rect">
            <a:avLst/>
          </a:prstGeom>
          <a:noFill/>
        </p:spPr>
        <p:txBody>
          <a:bodyPr wrap="square" rtlCol="0">
            <a:spAutoFit/>
          </a:bodyPr>
          <a:lstStyle/>
          <a:p>
            <a:r>
              <a:rPr lang="en-US" altLang="ja-JP" sz="1600" dirty="0" err="1"/>
              <a:t>f</a:t>
            </a:r>
            <a:r>
              <a:rPr kumimoji="1" lang="en-US" altLang="ja-JP" sz="1600" dirty="0" err="1" smtClean="0"/>
              <a:t>m</a:t>
            </a:r>
            <a:endParaRPr kumimoji="1" lang="ja-JP" altLang="en-US" sz="1600" dirty="0"/>
          </a:p>
        </p:txBody>
      </p:sp>
      <p:sp>
        <p:nvSpPr>
          <p:cNvPr id="26" name="テキスト ボックス 25"/>
          <p:cNvSpPr txBox="1"/>
          <p:nvPr/>
        </p:nvSpPr>
        <p:spPr>
          <a:xfrm>
            <a:off x="2916455" y="798897"/>
            <a:ext cx="658849" cy="369332"/>
          </a:xfrm>
          <a:prstGeom prst="rect">
            <a:avLst/>
          </a:prstGeom>
          <a:noFill/>
        </p:spPr>
        <p:txBody>
          <a:bodyPr wrap="square" rtlCol="0">
            <a:spAutoFit/>
          </a:bodyPr>
          <a:lstStyle/>
          <a:p>
            <a:r>
              <a:rPr kumimoji="1" lang="en-US" altLang="ja-JP" dirty="0" smtClean="0"/>
              <a:t>m</a:t>
            </a:r>
            <a:endParaRPr kumimoji="1" lang="ja-JP" altLang="en-US" dirty="0"/>
          </a:p>
        </p:txBody>
      </p:sp>
      <p:sp>
        <p:nvSpPr>
          <p:cNvPr id="27" name="テキスト ボックス 26"/>
          <p:cNvSpPr txBox="1"/>
          <p:nvPr/>
        </p:nvSpPr>
        <p:spPr>
          <a:xfrm>
            <a:off x="3967774" y="521967"/>
            <a:ext cx="567409" cy="369332"/>
          </a:xfrm>
          <a:prstGeom prst="rect">
            <a:avLst/>
          </a:prstGeom>
          <a:noFill/>
        </p:spPr>
        <p:txBody>
          <a:bodyPr wrap="square" rtlCol="0">
            <a:spAutoFit/>
          </a:bodyPr>
          <a:lstStyle/>
          <a:p>
            <a:r>
              <a:rPr kumimoji="1" lang="en-US" altLang="ja-JP" dirty="0" smtClean="0"/>
              <a:t>b</a:t>
            </a:r>
            <a:endParaRPr kumimoji="1" lang="ja-JP" altLang="en-US" dirty="0"/>
          </a:p>
        </p:txBody>
      </p:sp>
      <p:sp>
        <p:nvSpPr>
          <p:cNvPr id="28" name="テキスト ボックス 27"/>
          <p:cNvSpPr txBox="1"/>
          <p:nvPr/>
        </p:nvSpPr>
        <p:spPr>
          <a:xfrm>
            <a:off x="4125869" y="622123"/>
            <a:ext cx="440278" cy="276999"/>
          </a:xfrm>
          <a:prstGeom prst="rect">
            <a:avLst/>
          </a:prstGeom>
          <a:noFill/>
        </p:spPr>
        <p:txBody>
          <a:bodyPr wrap="square" rtlCol="0">
            <a:spAutoFit/>
          </a:bodyPr>
          <a:lstStyle/>
          <a:p>
            <a:r>
              <a:rPr kumimoji="1" lang="en-US" altLang="ja-JP" sz="1200" dirty="0" smtClean="0"/>
              <a:t>m</a:t>
            </a:r>
            <a:endParaRPr kumimoji="1" lang="ja-JP" altLang="en-US" sz="1200" dirty="0"/>
          </a:p>
        </p:txBody>
      </p:sp>
      <p:sp>
        <p:nvSpPr>
          <p:cNvPr id="29" name="テキスト ボックス 28"/>
          <p:cNvSpPr txBox="1"/>
          <p:nvPr/>
        </p:nvSpPr>
        <p:spPr>
          <a:xfrm>
            <a:off x="3120591" y="885756"/>
            <a:ext cx="244963" cy="307777"/>
          </a:xfrm>
          <a:prstGeom prst="rect">
            <a:avLst/>
          </a:prstGeom>
          <a:noFill/>
        </p:spPr>
        <p:txBody>
          <a:bodyPr wrap="square" rtlCol="0">
            <a:spAutoFit/>
          </a:bodyPr>
          <a:lstStyle/>
          <a:p>
            <a:r>
              <a:rPr kumimoji="1" lang="en-US" altLang="ja-JP" sz="1400" dirty="0" smtClean="0"/>
              <a:t>m</a:t>
            </a:r>
            <a:endParaRPr kumimoji="1" lang="ja-JP" altLang="en-US" sz="1400" dirty="0"/>
          </a:p>
        </p:txBody>
      </p:sp>
      <p:sp>
        <p:nvSpPr>
          <p:cNvPr id="34" name="正方形/長方形 33"/>
          <p:cNvSpPr/>
          <p:nvPr/>
        </p:nvSpPr>
        <p:spPr>
          <a:xfrm>
            <a:off x="1893129" y="2758922"/>
            <a:ext cx="356616" cy="7498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854452" y="2909798"/>
            <a:ext cx="777240" cy="448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145523" y="2750699"/>
            <a:ext cx="420624" cy="7498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a:endCxn id="35" idx="1"/>
          </p:cNvCxnSpPr>
          <p:nvPr/>
        </p:nvCxnSpPr>
        <p:spPr>
          <a:xfrm flipV="1">
            <a:off x="2249745" y="3133826"/>
            <a:ext cx="604707" cy="1524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直線コネクタ 39"/>
          <p:cNvCxnSpPr>
            <a:stCxn id="35" idx="3"/>
          </p:cNvCxnSpPr>
          <p:nvPr/>
        </p:nvCxnSpPr>
        <p:spPr>
          <a:xfrm flipV="1">
            <a:off x="3631692" y="3125603"/>
            <a:ext cx="714316" cy="8223"/>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4346008" y="290979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346008" y="2917418"/>
            <a:ext cx="0" cy="448056"/>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p:cNvCxnSpPr>
            <a:stCxn id="36" idx="3"/>
          </p:cNvCxnSpPr>
          <p:nvPr/>
        </p:nvCxnSpPr>
        <p:spPr>
          <a:xfrm>
            <a:off x="4566147" y="3125603"/>
            <a:ext cx="409314" cy="0"/>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4975461" y="2618072"/>
            <a:ext cx="0" cy="1135781"/>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a:off x="4975461" y="2714848"/>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a:off x="4951396" y="2917418"/>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4965035" y="3172522"/>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4999527" y="3468657"/>
            <a:ext cx="452387" cy="242557"/>
          </a:xfrm>
          <a:prstGeom prst="line">
            <a:avLst/>
          </a:prstGeom>
        </p:spPr>
        <p:style>
          <a:lnRef idx="1">
            <a:schemeClr val="dk1"/>
          </a:lnRef>
          <a:fillRef idx="0">
            <a:schemeClr val="dk1"/>
          </a:fillRef>
          <a:effectRef idx="0">
            <a:schemeClr val="dk1"/>
          </a:effectRef>
          <a:fontRef idx="minor">
            <a:schemeClr val="tx1"/>
          </a:fontRef>
        </p:style>
      </p:cxnSp>
      <p:cxnSp>
        <p:nvCxnSpPr>
          <p:cNvPr id="54" name="直線矢印コネクタ 53"/>
          <p:cNvCxnSpPr/>
          <p:nvPr/>
        </p:nvCxnSpPr>
        <p:spPr>
          <a:xfrm flipH="1">
            <a:off x="1174282" y="2917418"/>
            <a:ext cx="7093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p:cNvCxnSpPr/>
          <p:nvPr/>
        </p:nvCxnSpPr>
        <p:spPr>
          <a:xfrm>
            <a:off x="1174282" y="3357854"/>
            <a:ext cx="715959"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テキスト ボックス 57"/>
          <p:cNvSpPr txBox="1"/>
          <p:nvPr/>
        </p:nvSpPr>
        <p:spPr>
          <a:xfrm>
            <a:off x="668876" y="2761934"/>
            <a:ext cx="644892" cy="307777"/>
          </a:xfrm>
          <a:prstGeom prst="rect">
            <a:avLst/>
          </a:prstGeom>
          <a:noFill/>
        </p:spPr>
        <p:txBody>
          <a:bodyPr wrap="square" rtlCol="0">
            <a:spAutoFit/>
          </a:bodyPr>
          <a:lstStyle/>
          <a:p>
            <a:r>
              <a:rPr kumimoji="1" lang="en-US" altLang="ja-JP" sz="1400" dirty="0" err="1" smtClean="0"/>
              <a:t>Xs</a:t>
            </a:r>
            <a:endParaRPr kumimoji="1" lang="ja-JP" altLang="en-US" sz="1400" dirty="0"/>
          </a:p>
        </p:txBody>
      </p:sp>
      <p:sp>
        <p:nvSpPr>
          <p:cNvPr id="59" name="テキスト ボックス 58"/>
          <p:cNvSpPr txBox="1"/>
          <p:nvPr/>
        </p:nvSpPr>
        <p:spPr>
          <a:xfrm>
            <a:off x="680747" y="3124523"/>
            <a:ext cx="793844" cy="338554"/>
          </a:xfrm>
          <a:prstGeom prst="rect">
            <a:avLst/>
          </a:prstGeom>
          <a:noFill/>
        </p:spPr>
        <p:txBody>
          <a:bodyPr wrap="square" rtlCol="0">
            <a:spAutoFit/>
          </a:bodyPr>
          <a:lstStyle/>
          <a:p>
            <a:r>
              <a:rPr lang="en-US" altLang="ja-JP" sz="1600" dirty="0" smtClean="0"/>
              <a:t>f</a:t>
            </a:r>
            <a:r>
              <a:rPr lang="en-US" altLang="ja-JP" sz="1600" dirty="0"/>
              <a:t>s</a:t>
            </a:r>
            <a:endParaRPr kumimoji="1" lang="ja-JP" altLang="en-US" sz="1600" dirty="0"/>
          </a:p>
        </p:txBody>
      </p:sp>
      <p:sp>
        <p:nvSpPr>
          <p:cNvPr id="60" name="テキスト ボックス 59"/>
          <p:cNvSpPr txBox="1"/>
          <p:nvPr/>
        </p:nvSpPr>
        <p:spPr>
          <a:xfrm>
            <a:off x="2895040" y="2569054"/>
            <a:ext cx="658849" cy="369332"/>
          </a:xfrm>
          <a:prstGeom prst="rect">
            <a:avLst/>
          </a:prstGeom>
          <a:noFill/>
        </p:spPr>
        <p:txBody>
          <a:bodyPr wrap="square" rtlCol="0">
            <a:spAutoFit/>
          </a:bodyPr>
          <a:lstStyle/>
          <a:p>
            <a:r>
              <a:rPr kumimoji="1" lang="en-US" altLang="ja-JP" dirty="0" smtClean="0"/>
              <a:t>m</a:t>
            </a:r>
            <a:endParaRPr kumimoji="1" lang="ja-JP" altLang="en-US" dirty="0"/>
          </a:p>
        </p:txBody>
      </p:sp>
      <p:sp>
        <p:nvSpPr>
          <p:cNvPr id="61" name="テキスト ボックス 60"/>
          <p:cNvSpPr txBox="1"/>
          <p:nvPr/>
        </p:nvSpPr>
        <p:spPr>
          <a:xfrm>
            <a:off x="3111607" y="2624444"/>
            <a:ext cx="538293" cy="369332"/>
          </a:xfrm>
          <a:prstGeom prst="rect">
            <a:avLst/>
          </a:prstGeom>
          <a:noFill/>
        </p:spPr>
        <p:txBody>
          <a:bodyPr wrap="square" rtlCol="0">
            <a:spAutoFit/>
          </a:bodyPr>
          <a:lstStyle/>
          <a:p>
            <a:r>
              <a:rPr kumimoji="1" lang="en-US" altLang="ja-JP" dirty="0" smtClean="0"/>
              <a:t>s</a:t>
            </a:r>
            <a:endParaRPr kumimoji="1" lang="ja-JP" altLang="en-US" dirty="0"/>
          </a:p>
        </p:txBody>
      </p:sp>
      <p:sp>
        <p:nvSpPr>
          <p:cNvPr id="62" name="テキスト ボックス 61"/>
          <p:cNvSpPr txBox="1"/>
          <p:nvPr/>
        </p:nvSpPr>
        <p:spPr>
          <a:xfrm>
            <a:off x="4059214" y="2349688"/>
            <a:ext cx="567409" cy="369332"/>
          </a:xfrm>
          <a:prstGeom prst="rect">
            <a:avLst/>
          </a:prstGeom>
          <a:noFill/>
        </p:spPr>
        <p:txBody>
          <a:bodyPr wrap="square" rtlCol="0">
            <a:spAutoFit/>
          </a:bodyPr>
          <a:lstStyle/>
          <a:p>
            <a:r>
              <a:rPr kumimoji="1" lang="en-US" altLang="ja-JP" dirty="0" smtClean="0"/>
              <a:t>b</a:t>
            </a:r>
            <a:endParaRPr kumimoji="1" lang="ja-JP" altLang="en-US" dirty="0"/>
          </a:p>
        </p:txBody>
      </p:sp>
      <p:sp>
        <p:nvSpPr>
          <p:cNvPr id="63" name="テキスト ボックス 62"/>
          <p:cNvSpPr txBox="1"/>
          <p:nvPr/>
        </p:nvSpPr>
        <p:spPr>
          <a:xfrm>
            <a:off x="4199184" y="2391413"/>
            <a:ext cx="270788" cy="369332"/>
          </a:xfrm>
          <a:prstGeom prst="rect">
            <a:avLst/>
          </a:prstGeom>
          <a:noFill/>
        </p:spPr>
        <p:txBody>
          <a:bodyPr wrap="square" rtlCol="0">
            <a:spAutoFit/>
          </a:bodyPr>
          <a:lstStyle/>
          <a:p>
            <a:r>
              <a:rPr kumimoji="1" lang="en-US" altLang="ja-JP" dirty="0" smtClean="0"/>
              <a:t>s</a:t>
            </a:r>
            <a:endParaRPr kumimoji="1" lang="ja-JP" altLang="en-US" dirty="0"/>
          </a:p>
        </p:txBody>
      </p:sp>
      <p:sp>
        <p:nvSpPr>
          <p:cNvPr id="64" name="テキスト ボックス 63"/>
          <p:cNvSpPr txBox="1"/>
          <p:nvPr/>
        </p:nvSpPr>
        <p:spPr>
          <a:xfrm>
            <a:off x="1474591" y="1879569"/>
            <a:ext cx="3152032" cy="369332"/>
          </a:xfrm>
          <a:prstGeom prst="rect">
            <a:avLst/>
          </a:prstGeom>
          <a:noFill/>
        </p:spPr>
        <p:txBody>
          <a:bodyPr wrap="square" rtlCol="0">
            <a:spAutoFit/>
          </a:bodyPr>
          <a:lstStyle/>
          <a:p>
            <a:r>
              <a:rPr kumimoji="1" lang="ja-JP" altLang="en-US" dirty="0" smtClean="0"/>
              <a:t>マスタア－ムの機械モデル</a:t>
            </a:r>
            <a:endParaRPr kumimoji="1" lang="ja-JP" altLang="en-US" dirty="0"/>
          </a:p>
        </p:txBody>
      </p:sp>
      <p:sp>
        <p:nvSpPr>
          <p:cNvPr id="65" name="テキスト ボックス 64"/>
          <p:cNvSpPr txBox="1"/>
          <p:nvPr/>
        </p:nvSpPr>
        <p:spPr>
          <a:xfrm>
            <a:off x="1628032" y="3991960"/>
            <a:ext cx="3323363" cy="369332"/>
          </a:xfrm>
          <a:prstGeom prst="rect">
            <a:avLst/>
          </a:prstGeom>
          <a:noFill/>
        </p:spPr>
        <p:txBody>
          <a:bodyPr wrap="square" rtlCol="0">
            <a:spAutoFit/>
          </a:bodyPr>
          <a:lstStyle/>
          <a:p>
            <a:r>
              <a:rPr kumimoji="1" lang="ja-JP" altLang="en-US" dirty="0" err="1" smtClean="0"/>
              <a:t>スレ－ブア－ム</a:t>
            </a:r>
            <a:r>
              <a:rPr kumimoji="1" lang="ja-JP" altLang="en-US" dirty="0" smtClean="0"/>
              <a:t>の機械モデル</a:t>
            </a:r>
            <a:endParaRPr kumimoji="1" lang="ja-JP" altLang="en-US" dirty="0"/>
          </a:p>
        </p:txBody>
      </p:sp>
      <p:sp>
        <p:nvSpPr>
          <p:cNvPr id="66" name="テキスト ボックス 65"/>
          <p:cNvSpPr txBox="1"/>
          <p:nvPr/>
        </p:nvSpPr>
        <p:spPr>
          <a:xfrm>
            <a:off x="6178061" y="1851378"/>
            <a:ext cx="2757065" cy="307777"/>
          </a:xfrm>
          <a:prstGeom prst="rect">
            <a:avLst/>
          </a:prstGeom>
          <a:noFill/>
        </p:spPr>
        <p:txBody>
          <a:bodyPr wrap="square" rtlCol="0">
            <a:spAutoFit/>
          </a:bodyPr>
          <a:lstStyle/>
          <a:p>
            <a:r>
              <a:rPr kumimoji="1" lang="ja-JP" altLang="en-US" sz="1400" dirty="0" smtClean="0"/>
              <a:t>変位</a:t>
            </a:r>
            <a:r>
              <a:rPr kumimoji="1" lang="en-US" altLang="ja-JP" sz="1400" dirty="0" smtClean="0"/>
              <a:t>x</a:t>
            </a:r>
            <a:r>
              <a:rPr kumimoji="1" lang="ja-JP" altLang="en-US" sz="1400" dirty="0" err="1" smtClean="0"/>
              <a:t>、</a:t>
            </a:r>
            <a:r>
              <a:rPr lang="ja-JP" altLang="en-US" sz="1400" dirty="0" smtClean="0"/>
              <a:t>質量</a:t>
            </a:r>
            <a:r>
              <a:rPr lang="ja-JP" altLang="en-US" sz="1400" dirty="0" err="1" smtClean="0"/>
              <a:t>ｍ</a:t>
            </a:r>
            <a:r>
              <a:rPr lang="ja-JP" altLang="en-US" sz="1400" dirty="0" smtClean="0"/>
              <a:t>、粘性係数</a:t>
            </a:r>
            <a:r>
              <a:rPr lang="ja-JP" altLang="en-US" sz="1400" dirty="0" err="1" smtClean="0"/>
              <a:t>ｂ</a:t>
            </a:r>
            <a:r>
              <a:rPr lang="ja-JP" altLang="en-US" sz="1400" dirty="0" smtClean="0"/>
              <a:t>、</a:t>
            </a:r>
            <a:endParaRPr kumimoji="1" lang="ja-JP" altLang="en-US" sz="1400" dirty="0"/>
          </a:p>
        </p:txBody>
      </p:sp>
      <p:sp>
        <p:nvSpPr>
          <p:cNvPr id="67" name="テキスト ボックス 66"/>
          <p:cNvSpPr txBox="1"/>
          <p:nvPr/>
        </p:nvSpPr>
        <p:spPr>
          <a:xfrm>
            <a:off x="680747" y="199292"/>
            <a:ext cx="4270648" cy="369332"/>
          </a:xfrm>
          <a:prstGeom prst="rect">
            <a:avLst/>
          </a:prstGeom>
          <a:noFill/>
        </p:spPr>
        <p:txBody>
          <a:bodyPr wrap="square" rtlCol="0">
            <a:spAutoFit/>
          </a:bodyPr>
          <a:lstStyle/>
          <a:p>
            <a:r>
              <a:rPr kumimoji="1" lang="ja-JP" altLang="en-US" dirty="0" smtClean="0"/>
              <a:t>簡略化　１自由度の機械モデル</a:t>
            </a:r>
            <a:endParaRPr kumimoji="1" lang="ja-JP" altLang="en-US" dirty="0"/>
          </a:p>
        </p:txBody>
      </p:sp>
      <p:sp>
        <p:nvSpPr>
          <p:cNvPr id="69" name="テキスト ボックス 68"/>
          <p:cNvSpPr txBox="1"/>
          <p:nvPr/>
        </p:nvSpPr>
        <p:spPr>
          <a:xfrm>
            <a:off x="1330137" y="5085977"/>
            <a:ext cx="495623" cy="369332"/>
          </a:xfrm>
          <a:prstGeom prst="rect">
            <a:avLst/>
          </a:prstGeom>
          <a:noFill/>
        </p:spPr>
        <p:txBody>
          <a:bodyPr wrap="square" rtlCol="0">
            <a:spAutoFit/>
          </a:bodyPr>
          <a:lstStyle/>
          <a:p>
            <a:r>
              <a:rPr kumimoji="1" lang="en-US" altLang="ja-JP" dirty="0" smtClean="0"/>
              <a:t>m</a:t>
            </a:r>
            <a:endParaRPr kumimoji="1" lang="ja-JP" altLang="en-US" dirty="0"/>
          </a:p>
        </p:txBody>
      </p:sp>
      <p:sp>
        <p:nvSpPr>
          <p:cNvPr id="70" name="テキスト ボックス 69"/>
          <p:cNvSpPr txBox="1"/>
          <p:nvPr/>
        </p:nvSpPr>
        <p:spPr>
          <a:xfrm>
            <a:off x="1628032" y="5037774"/>
            <a:ext cx="2135076"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71" name="テキスト ボックス 70"/>
          <p:cNvSpPr txBox="1"/>
          <p:nvPr/>
        </p:nvSpPr>
        <p:spPr>
          <a:xfrm>
            <a:off x="1832331" y="5016149"/>
            <a:ext cx="1218276" cy="461665"/>
          </a:xfrm>
          <a:prstGeom prst="rect">
            <a:avLst/>
          </a:prstGeom>
          <a:noFill/>
        </p:spPr>
        <p:txBody>
          <a:bodyPr wrap="square" rtlCol="0">
            <a:spAutoFit/>
          </a:bodyPr>
          <a:lstStyle/>
          <a:p>
            <a:r>
              <a:rPr kumimoji="1" lang="en-US" altLang="ja-JP" sz="2400" dirty="0" smtClean="0"/>
              <a:t>f</a:t>
            </a:r>
            <a:endParaRPr kumimoji="1" lang="ja-JP" altLang="en-US" sz="2400" dirty="0"/>
          </a:p>
        </p:txBody>
      </p:sp>
      <p:sp>
        <p:nvSpPr>
          <p:cNvPr id="72" name="テキスト ボックス 71"/>
          <p:cNvSpPr txBox="1"/>
          <p:nvPr/>
        </p:nvSpPr>
        <p:spPr>
          <a:xfrm>
            <a:off x="1983520" y="5219267"/>
            <a:ext cx="538524" cy="307777"/>
          </a:xfrm>
          <a:prstGeom prst="rect">
            <a:avLst/>
          </a:prstGeom>
          <a:noFill/>
        </p:spPr>
        <p:txBody>
          <a:bodyPr wrap="square" rtlCol="0">
            <a:spAutoFit/>
          </a:bodyPr>
          <a:lstStyle/>
          <a:p>
            <a:r>
              <a:rPr kumimoji="1" lang="en-US" altLang="ja-JP" sz="1400" dirty="0" smtClean="0"/>
              <a:t>m</a:t>
            </a:r>
            <a:endParaRPr kumimoji="1" lang="ja-JP" altLang="en-US" sz="1400" dirty="0"/>
          </a:p>
        </p:txBody>
      </p:sp>
      <p:sp>
        <p:nvSpPr>
          <p:cNvPr id="73" name="テキスト ボックス 72"/>
          <p:cNvSpPr txBox="1"/>
          <p:nvPr/>
        </p:nvSpPr>
        <p:spPr>
          <a:xfrm>
            <a:off x="2378271" y="5003477"/>
            <a:ext cx="3244223"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74" name="テキスト ボックス 73"/>
          <p:cNvSpPr txBox="1"/>
          <p:nvPr/>
        </p:nvSpPr>
        <p:spPr>
          <a:xfrm>
            <a:off x="2855751" y="5034601"/>
            <a:ext cx="2791454" cy="369332"/>
          </a:xfrm>
          <a:prstGeom prst="rect">
            <a:avLst/>
          </a:prstGeom>
          <a:noFill/>
        </p:spPr>
        <p:txBody>
          <a:bodyPr wrap="square" rtlCol="0">
            <a:spAutoFit/>
          </a:bodyPr>
          <a:lstStyle/>
          <a:p>
            <a:r>
              <a:rPr kumimoji="1" lang="en-US" altLang="ja-JP" dirty="0" smtClean="0"/>
              <a:t>m</a:t>
            </a:r>
            <a:endParaRPr kumimoji="1" lang="ja-JP" altLang="en-US" dirty="0"/>
          </a:p>
        </p:txBody>
      </p:sp>
      <p:sp>
        <p:nvSpPr>
          <p:cNvPr id="75" name="テキスト ボックス 74"/>
          <p:cNvSpPr txBox="1"/>
          <p:nvPr/>
        </p:nvSpPr>
        <p:spPr>
          <a:xfrm>
            <a:off x="3019220" y="5087954"/>
            <a:ext cx="609591" cy="307777"/>
          </a:xfrm>
          <a:prstGeom prst="rect">
            <a:avLst/>
          </a:prstGeom>
          <a:noFill/>
        </p:spPr>
        <p:txBody>
          <a:bodyPr wrap="square" rtlCol="0">
            <a:spAutoFit/>
          </a:bodyPr>
          <a:lstStyle/>
          <a:p>
            <a:r>
              <a:rPr kumimoji="1" lang="en-US" altLang="ja-JP" sz="1400" dirty="0" smtClean="0"/>
              <a:t>m</a:t>
            </a:r>
            <a:endParaRPr kumimoji="1" lang="ja-JP" altLang="en-US" sz="1400" dirty="0"/>
          </a:p>
        </p:txBody>
      </p:sp>
      <p:sp>
        <p:nvSpPr>
          <p:cNvPr id="76" name="テキスト ボックス 75"/>
          <p:cNvSpPr txBox="1"/>
          <p:nvPr/>
        </p:nvSpPr>
        <p:spPr>
          <a:xfrm>
            <a:off x="3229251" y="5008611"/>
            <a:ext cx="1008406"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77" name="テキスト ボックス 76"/>
          <p:cNvSpPr txBox="1"/>
          <p:nvPr/>
        </p:nvSpPr>
        <p:spPr>
          <a:xfrm>
            <a:off x="3321263" y="5122523"/>
            <a:ext cx="609591" cy="307777"/>
          </a:xfrm>
          <a:prstGeom prst="rect">
            <a:avLst/>
          </a:prstGeom>
          <a:noFill/>
        </p:spPr>
        <p:txBody>
          <a:bodyPr wrap="square" rtlCol="0">
            <a:spAutoFit/>
          </a:bodyPr>
          <a:lstStyle/>
          <a:p>
            <a:r>
              <a:rPr kumimoji="1" lang="en-US" altLang="ja-JP" sz="1400" dirty="0" smtClean="0"/>
              <a:t>m</a:t>
            </a:r>
            <a:endParaRPr kumimoji="1" lang="ja-JP" altLang="en-US" sz="1400" dirty="0"/>
          </a:p>
        </p:txBody>
      </p:sp>
      <p:sp>
        <p:nvSpPr>
          <p:cNvPr id="78" name="円/楕円 77"/>
          <p:cNvSpPr/>
          <p:nvPr/>
        </p:nvSpPr>
        <p:spPr>
          <a:xfrm>
            <a:off x="3364827" y="5019239"/>
            <a:ext cx="45719" cy="8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0" name="円/楕円 79"/>
          <p:cNvSpPr/>
          <p:nvPr/>
        </p:nvSpPr>
        <p:spPr>
          <a:xfrm>
            <a:off x="3500440" y="5036996"/>
            <a:ext cx="45719" cy="8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3553453" y="5050902"/>
            <a:ext cx="1963460"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82" name="テキスト ボックス 81"/>
          <p:cNvSpPr txBox="1"/>
          <p:nvPr/>
        </p:nvSpPr>
        <p:spPr>
          <a:xfrm>
            <a:off x="3816204" y="5084385"/>
            <a:ext cx="435274" cy="369332"/>
          </a:xfrm>
          <a:prstGeom prst="rect">
            <a:avLst/>
          </a:prstGeom>
          <a:noFill/>
        </p:spPr>
        <p:txBody>
          <a:bodyPr wrap="square" rtlCol="0">
            <a:spAutoFit/>
          </a:bodyPr>
          <a:lstStyle/>
          <a:p>
            <a:r>
              <a:rPr kumimoji="1" lang="en-US" altLang="ja-JP" dirty="0" smtClean="0"/>
              <a:t>b</a:t>
            </a:r>
            <a:endParaRPr kumimoji="1" lang="ja-JP" altLang="en-US" dirty="0"/>
          </a:p>
        </p:txBody>
      </p:sp>
      <p:sp>
        <p:nvSpPr>
          <p:cNvPr id="83" name="テキスト ボックス 82"/>
          <p:cNvSpPr txBox="1"/>
          <p:nvPr/>
        </p:nvSpPr>
        <p:spPr>
          <a:xfrm>
            <a:off x="3972668" y="5171067"/>
            <a:ext cx="314669" cy="276999"/>
          </a:xfrm>
          <a:prstGeom prst="rect">
            <a:avLst/>
          </a:prstGeom>
          <a:noFill/>
        </p:spPr>
        <p:txBody>
          <a:bodyPr wrap="square" rtlCol="0">
            <a:spAutoFit/>
          </a:bodyPr>
          <a:lstStyle/>
          <a:p>
            <a:r>
              <a:rPr kumimoji="1" lang="en-US" altLang="ja-JP" sz="1200" dirty="0" smtClean="0"/>
              <a:t>m</a:t>
            </a:r>
            <a:endParaRPr kumimoji="1" lang="ja-JP" altLang="en-US" sz="1200" dirty="0"/>
          </a:p>
        </p:txBody>
      </p:sp>
      <p:sp>
        <p:nvSpPr>
          <p:cNvPr id="84" name="テキスト ボックス 83"/>
          <p:cNvSpPr txBox="1"/>
          <p:nvPr/>
        </p:nvSpPr>
        <p:spPr>
          <a:xfrm>
            <a:off x="4174751" y="5081437"/>
            <a:ext cx="625281"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85" name="テキスト ボックス 84"/>
          <p:cNvSpPr txBox="1"/>
          <p:nvPr/>
        </p:nvSpPr>
        <p:spPr>
          <a:xfrm>
            <a:off x="4258049" y="5205257"/>
            <a:ext cx="609591" cy="307777"/>
          </a:xfrm>
          <a:prstGeom prst="rect">
            <a:avLst/>
          </a:prstGeom>
          <a:noFill/>
        </p:spPr>
        <p:txBody>
          <a:bodyPr wrap="square" rtlCol="0">
            <a:spAutoFit/>
          </a:bodyPr>
          <a:lstStyle/>
          <a:p>
            <a:r>
              <a:rPr kumimoji="1" lang="en-US" altLang="ja-JP" sz="1400" dirty="0" smtClean="0"/>
              <a:t>m</a:t>
            </a:r>
            <a:endParaRPr kumimoji="1" lang="ja-JP" altLang="en-US" sz="1400" dirty="0"/>
          </a:p>
        </p:txBody>
      </p:sp>
      <p:sp>
        <p:nvSpPr>
          <p:cNvPr id="86" name="円/楕円 85"/>
          <p:cNvSpPr/>
          <p:nvPr/>
        </p:nvSpPr>
        <p:spPr>
          <a:xfrm>
            <a:off x="4298614" y="5119944"/>
            <a:ext cx="58616"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1106245" y="4981751"/>
            <a:ext cx="215205" cy="461665"/>
          </a:xfrm>
          <a:prstGeom prst="rect">
            <a:avLst/>
          </a:prstGeom>
          <a:noFill/>
        </p:spPr>
        <p:txBody>
          <a:bodyPr wrap="square" rtlCol="0">
            <a:spAutoFit/>
          </a:bodyPr>
          <a:lstStyle/>
          <a:p>
            <a:r>
              <a:rPr kumimoji="1" lang="en-US" altLang="ja-JP" sz="2400" dirty="0" smtClean="0"/>
              <a:t>τ</a:t>
            </a:r>
            <a:endParaRPr kumimoji="1" lang="ja-JP" altLang="en-US" sz="2400" dirty="0"/>
          </a:p>
        </p:txBody>
      </p:sp>
      <p:sp>
        <p:nvSpPr>
          <p:cNvPr id="89" name="テキスト ボックス 88"/>
          <p:cNvSpPr txBox="1"/>
          <p:nvPr/>
        </p:nvSpPr>
        <p:spPr>
          <a:xfrm>
            <a:off x="1117878" y="5450457"/>
            <a:ext cx="215205" cy="461665"/>
          </a:xfrm>
          <a:prstGeom prst="rect">
            <a:avLst/>
          </a:prstGeom>
          <a:noFill/>
        </p:spPr>
        <p:txBody>
          <a:bodyPr wrap="square" rtlCol="0">
            <a:spAutoFit/>
          </a:bodyPr>
          <a:lstStyle/>
          <a:p>
            <a:r>
              <a:rPr kumimoji="1" lang="en-US" altLang="ja-JP" sz="2400" dirty="0" smtClean="0"/>
              <a:t>τ</a:t>
            </a:r>
            <a:endParaRPr kumimoji="1" lang="ja-JP" altLang="en-US" sz="2400" dirty="0"/>
          </a:p>
        </p:txBody>
      </p:sp>
      <p:sp>
        <p:nvSpPr>
          <p:cNvPr id="90" name="テキスト ボックス 89"/>
          <p:cNvSpPr txBox="1"/>
          <p:nvPr/>
        </p:nvSpPr>
        <p:spPr>
          <a:xfrm>
            <a:off x="1338820" y="5555545"/>
            <a:ext cx="361268" cy="338554"/>
          </a:xfrm>
          <a:prstGeom prst="rect">
            <a:avLst/>
          </a:prstGeom>
          <a:noFill/>
        </p:spPr>
        <p:txBody>
          <a:bodyPr wrap="square" rtlCol="0">
            <a:spAutoFit/>
          </a:bodyPr>
          <a:lstStyle/>
          <a:p>
            <a:r>
              <a:rPr kumimoji="1" lang="en-US" altLang="ja-JP" sz="1600" dirty="0" smtClean="0"/>
              <a:t>s</a:t>
            </a:r>
            <a:endParaRPr kumimoji="1" lang="ja-JP" altLang="en-US" sz="1600" dirty="0"/>
          </a:p>
        </p:txBody>
      </p:sp>
      <p:sp>
        <p:nvSpPr>
          <p:cNvPr id="91" name="テキスト ボックス 90"/>
          <p:cNvSpPr txBox="1"/>
          <p:nvPr/>
        </p:nvSpPr>
        <p:spPr>
          <a:xfrm>
            <a:off x="1618980" y="5577224"/>
            <a:ext cx="2135076"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92" name="テキスト ボックス 91"/>
          <p:cNvSpPr txBox="1"/>
          <p:nvPr/>
        </p:nvSpPr>
        <p:spPr>
          <a:xfrm>
            <a:off x="1882150" y="5508596"/>
            <a:ext cx="1218276" cy="461665"/>
          </a:xfrm>
          <a:prstGeom prst="rect">
            <a:avLst/>
          </a:prstGeom>
          <a:noFill/>
        </p:spPr>
        <p:txBody>
          <a:bodyPr wrap="square" rtlCol="0">
            <a:spAutoFit/>
          </a:bodyPr>
          <a:lstStyle/>
          <a:p>
            <a:r>
              <a:rPr kumimoji="1" lang="en-US" altLang="ja-JP" sz="2400" dirty="0" smtClean="0"/>
              <a:t>f</a:t>
            </a:r>
            <a:endParaRPr kumimoji="1" lang="ja-JP" altLang="en-US" sz="2400" dirty="0"/>
          </a:p>
        </p:txBody>
      </p:sp>
      <p:sp>
        <p:nvSpPr>
          <p:cNvPr id="93" name="テキスト ボックス 92"/>
          <p:cNvSpPr txBox="1"/>
          <p:nvPr/>
        </p:nvSpPr>
        <p:spPr>
          <a:xfrm>
            <a:off x="1980248" y="5588280"/>
            <a:ext cx="316299" cy="369332"/>
          </a:xfrm>
          <a:prstGeom prst="rect">
            <a:avLst/>
          </a:prstGeom>
          <a:noFill/>
        </p:spPr>
        <p:txBody>
          <a:bodyPr wrap="square" rtlCol="0">
            <a:spAutoFit/>
          </a:bodyPr>
          <a:lstStyle/>
          <a:p>
            <a:r>
              <a:rPr kumimoji="1" lang="en-US" altLang="ja-JP" dirty="0" smtClean="0"/>
              <a:t>s</a:t>
            </a:r>
            <a:endParaRPr kumimoji="1" lang="ja-JP" altLang="en-US" dirty="0"/>
          </a:p>
        </p:txBody>
      </p:sp>
      <p:sp>
        <p:nvSpPr>
          <p:cNvPr id="94" name="テキスト ボックス 93"/>
          <p:cNvSpPr txBox="1"/>
          <p:nvPr/>
        </p:nvSpPr>
        <p:spPr>
          <a:xfrm>
            <a:off x="2345662" y="5555207"/>
            <a:ext cx="3244223"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96" name="テキスト ボックス 95"/>
          <p:cNvSpPr txBox="1"/>
          <p:nvPr/>
        </p:nvSpPr>
        <p:spPr>
          <a:xfrm>
            <a:off x="2877348" y="5516503"/>
            <a:ext cx="590266" cy="369332"/>
          </a:xfrm>
          <a:prstGeom prst="rect">
            <a:avLst/>
          </a:prstGeom>
          <a:noFill/>
        </p:spPr>
        <p:txBody>
          <a:bodyPr wrap="square" rtlCol="0">
            <a:spAutoFit/>
          </a:bodyPr>
          <a:lstStyle/>
          <a:p>
            <a:r>
              <a:rPr kumimoji="1" lang="en-US" altLang="ja-JP" dirty="0" smtClean="0"/>
              <a:t>m</a:t>
            </a:r>
            <a:endParaRPr kumimoji="1" lang="ja-JP" altLang="en-US" dirty="0"/>
          </a:p>
        </p:txBody>
      </p:sp>
      <p:sp>
        <p:nvSpPr>
          <p:cNvPr id="97" name="テキスト ボックス 96"/>
          <p:cNvSpPr txBox="1"/>
          <p:nvPr/>
        </p:nvSpPr>
        <p:spPr>
          <a:xfrm>
            <a:off x="3081569" y="5550147"/>
            <a:ext cx="210230" cy="369332"/>
          </a:xfrm>
          <a:prstGeom prst="rect">
            <a:avLst/>
          </a:prstGeom>
          <a:noFill/>
        </p:spPr>
        <p:txBody>
          <a:bodyPr wrap="square" rtlCol="0">
            <a:spAutoFit/>
          </a:bodyPr>
          <a:lstStyle/>
          <a:p>
            <a:r>
              <a:rPr kumimoji="1" lang="en-US" altLang="ja-JP" dirty="0" smtClean="0"/>
              <a:t>s</a:t>
            </a:r>
            <a:endParaRPr kumimoji="1" lang="ja-JP" altLang="en-US" dirty="0"/>
          </a:p>
        </p:txBody>
      </p:sp>
      <p:sp>
        <p:nvSpPr>
          <p:cNvPr id="98" name="テキスト ボックス 97"/>
          <p:cNvSpPr txBox="1"/>
          <p:nvPr/>
        </p:nvSpPr>
        <p:spPr>
          <a:xfrm>
            <a:off x="3218088" y="5528926"/>
            <a:ext cx="443741"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99" name="テキスト ボックス 98"/>
          <p:cNvSpPr txBox="1"/>
          <p:nvPr/>
        </p:nvSpPr>
        <p:spPr>
          <a:xfrm>
            <a:off x="3327850" y="5588280"/>
            <a:ext cx="316299" cy="369332"/>
          </a:xfrm>
          <a:prstGeom prst="rect">
            <a:avLst/>
          </a:prstGeom>
          <a:noFill/>
        </p:spPr>
        <p:txBody>
          <a:bodyPr wrap="square" rtlCol="0">
            <a:spAutoFit/>
          </a:bodyPr>
          <a:lstStyle/>
          <a:p>
            <a:r>
              <a:rPr kumimoji="1" lang="en-US" altLang="ja-JP" dirty="0" smtClean="0"/>
              <a:t>s</a:t>
            </a:r>
            <a:endParaRPr kumimoji="1" lang="ja-JP" altLang="en-US" dirty="0"/>
          </a:p>
        </p:txBody>
      </p:sp>
      <p:sp>
        <p:nvSpPr>
          <p:cNvPr id="100" name="円/楕円 99"/>
          <p:cNvSpPr/>
          <p:nvPr/>
        </p:nvSpPr>
        <p:spPr>
          <a:xfrm>
            <a:off x="3336331" y="5538562"/>
            <a:ext cx="70338" cy="916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1" name="円/楕円 100"/>
          <p:cNvSpPr/>
          <p:nvPr/>
        </p:nvSpPr>
        <p:spPr>
          <a:xfrm>
            <a:off x="3475600" y="5538562"/>
            <a:ext cx="70338" cy="916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3581989" y="5583370"/>
            <a:ext cx="1338977"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103" name="テキスト ボックス 102"/>
          <p:cNvSpPr txBox="1"/>
          <p:nvPr/>
        </p:nvSpPr>
        <p:spPr>
          <a:xfrm>
            <a:off x="3815727" y="5547527"/>
            <a:ext cx="871500" cy="369332"/>
          </a:xfrm>
          <a:prstGeom prst="rect">
            <a:avLst/>
          </a:prstGeom>
          <a:noFill/>
        </p:spPr>
        <p:txBody>
          <a:bodyPr wrap="square" rtlCol="0">
            <a:spAutoFit/>
          </a:bodyPr>
          <a:lstStyle/>
          <a:p>
            <a:r>
              <a:rPr kumimoji="1" lang="en-US" altLang="ja-JP" dirty="0" smtClean="0"/>
              <a:t>b</a:t>
            </a:r>
            <a:endParaRPr kumimoji="1" lang="ja-JP" altLang="en-US" dirty="0"/>
          </a:p>
        </p:txBody>
      </p:sp>
      <p:sp>
        <p:nvSpPr>
          <p:cNvPr id="104" name="テキスト ボックス 103"/>
          <p:cNvSpPr txBox="1"/>
          <p:nvPr/>
        </p:nvSpPr>
        <p:spPr>
          <a:xfrm>
            <a:off x="3958277" y="5591435"/>
            <a:ext cx="241017" cy="338554"/>
          </a:xfrm>
          <a:prstGeom prst="rect">
            <a:avLst/>
          </a:prstGeom>
          <a:noFill/>
        </p:spPr>
        <p:txBody>
          <a:bodyPr wrap="square" rtlCol="0">
            <a:spAutoFit/>
          </a:bodyPr>
          <a:lstStyle/>
          <a:p>
            <a:r>
              <a:rPr kumimoji="1" lang="en-US" altLang="ja-JP" sz="1600" dirty="0" smtClean="0"/>
              <a:t>s</a:t>
            </a:r>
            <a:endParaRPr kumimoji="1" lang="ja-JP" altLang="en-US" sz="1600" dirty="0"/>
          </a:p>
        </p:txBody>
      </p:sp>
      <p:sp>
        <p:nvSpPr>
          <p:cNvPr id="105" name="テキスト ボックス 104"/>
          <p:cNvSpPr txBox="1"/>
          <p:nvPr/>
        </p:nvSpPr>
        <p:spPr>
          <a:xfrm>
            <a:off x="4086801" y="5560267"/>
            <a:ext cx="988063"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106" name="テキスト ボックス 105"/>
          <p:cNvSpPr txBox="1"/>
          <p:nvPr/>
        </p:nvSpPr>
        <p:spPr>
          <a:xfrm>
            <a:off x="4247921" y="5600067"/>
            <a:ext cx="432800" cy="338554"/>
          </a:xfrm>
          <a:prstGeom prst="rect">
            <a:avLst/>
          </a:prstGeom>
          <a:noFill/>
        </p:spPr>
        <p:txBody>
          <a:bodyPr wrap="square" rtlCol="0">
            <a:spAutoFit/>
          </a:bodyPr>
          <a:lstStyle/>
          <a:p>
            <a:r>
              <a:rPr kumimoji="1" lang="en-US" altLang="ja-JP" sz="1600" dirty="0" smtClean="0"/>
              <a:t>s</a:t>
            </a:r>
            <a:endParaRPr kumimoji="1" lang="ja-JP" altLang="en-US" sz="1600" dirty="0"/>
          </a:p>
        </p:txBody>
      </p:sp>
      <p:sp>
        <p:nvSpPr>
          <p:cNvPr id="107" name="円/楕円 106"/>
          <p:cNvSpPr/>
          <p:nvPr/>
        </p:nvSpPr>
        <p:spPr>
          <a:xfrm>
            <a:off x="4203521" y="5628556"/>
            <a:ext cx="58616"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7998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14ADBFF-9FD5-49ED-908F-17D97553EF64}"/>
              </a:ext>
            </a:extLst>
          </p:cNvPr>
          <p:cNvSpPr txBox="1"/>
          <p:nvPr/>
        </p:nvSpPr>
        <p:spPr>
          <a:xfrm>
            <a:off x="1660848" y="858416"/>
            <a:ext cx="9047792" cy="2031325"/>
          </a:xfrm>
          <a:prstGeom prst="rect">
            <a:avLst/>
          </a:prstGeom>
          <a:noFill/>
        </p:spPr>
        <p:txBody>
          <a:bodyPr wrap="square" rtlCol="0">
            <a:spAutoFit/>
          </a:bodyPr>
          <a:lstStyle/>
          <a:p>
            <a:r>
              <a:rPr kumimoji="1" lang="ja-JP" altLang="en-US" dirty="0"/>
              <a:t>双方向性制御</a:t>
            </a:r>
            <a:r>
              <a:rPr kumimoji="1" lang="en-US" altLang="ja-JP" dirty="0"/>
              <a:t>(</a:t>
            </a:r>
            <a:r>
              <a:rPr kumimoji="1" lang="ja-JP" altLang="en-US" dirty="0"/>
              <a:t>バイラテラル制御）</a:t>
            </a:r>
            <a:endParaRPr kumimoji="1" lang="en-US" altLang="ja-JP" dirty="0"/>
          </a:p>
          <a:p>
            <a:endParaRPr lang="en-US" altLang="ja-JP" dirty="0"/>
          </a:p>
          <a:p>
            <a:r>
              <a:rPr kumimoji="1" lang="ja-JP" altLang="en-US" dirty="0"/>
              <a:t>・触覚情報の双方向性を取り扱う有効な手法</a:t>
            </a:r>
            <a:endParaRPr kumimoji="1" lang="en-US" altLang="ja-JP" dirty="0"/>
          </a:p>
          <a:p>
            <a:r>
              <a:rPr lang="ja-JP" altLang="en-US" dirty="0"/>
              <a:t>・人間によって操作されるマスタと、対象物体に接触するスレ－ブで構成</a:t>
            </a:r>
            <a:endParaRPr lang="en-US" altLang="ja-JP" dirty="0"/>
          </a:p>
          <a:p>
            <a:r>
              <a:rPr kumimoji="1" lang="ja-JP" altLang="en-US" dirty="0"/>
              <a:t>・目的は力感覚の伝送によって遠隔地に存在する対象物体の機械的インピ－ダンスを</a:t>
            </a:r>
            <a:endParaRPr kumimoji="1" lang="en-US" altLang="ja-JP" dirty="0"/>
          </a:p>
          <a:p>
            <a:r>
              <a:rPr kumimoji="1" lang="ja-JP" altLang="en-US" dirty="0"/>
              <a:t>　操作者に伝える</a:t>
            </a:r>
            <a:endParaRPr kumimoji="1" lang="en-US" altLang="ja-JP" dirty="0"/>
          </a:p>
          <a:p>
            <a:endParaRPr kumimoji="1" lang="ja-JP" altLang="en-US" dirty="0"/>
          </a:p>
        </p:txBody>
      </p:sp>
      <p:sp>
        <p:nvSpPr>
          <p:cNvPr id="3" name="テキスト ボックス 2">
            <a:extLst>
              <a:ext uri="{FF2B5EF4-FFF2-40B4-BE49-F238E27FC236}">
                <a16:creationId xmlns:a16="http://schemas.microsoft.com/office/drawing/2014/main" xmlns="" id="{9EE2B35D-4008-4A08-AC0F-B0C181623536}"/>
              </a:ext>
            </a:extLst>
          </p:cNvPr>
          <p:cNvSpPr txBox="1"/>
          <p:nvPr/>
        </p:nvSpPr>
        <p:spPr>
          <a:xfrm>
            <a:off x="1954924" y="3321269"/>
            <a:ext cx="1597573" cy="369332"/>
          </a:xfrm>
          <a:prstGeom prst="rect">
            <a:avLst/>
          </a:prstGeom>
          <a:noFill/>
        </p:spPr>
        <p:txBody>
          <a:bodyPr wrap="square" rtlCol="0">
            <a:spAutoFit/>
          </a:bodyPr>
          <a:lstStyle/>
          <a:p>
            <a:r>
              <a:rPr lang="ja-JP" altLang="en-US" dirty="0"/>
              <a:t>位置の追従</a:t>
            </a:r>
            <a:endParaRPr kumimoji="1" lang="ja-JP" altLang="en-US" dirty="0"/>
          </a:p>
        </p:txBody>
      </p:sp>
      <p:sp>
        <p:nvSpPr>
          <p:cNvPr id="4" name="正方形/長方形 3">
            <a:extLst>
              <a:ext uri="{FF2B5EF4-FFF2-40B4-BE49-F238E27FC236}">
                <a16:creationId xmlns:a16="http://schemas.microsoft.com/office/drawing/2014/main" xmlns="" id="{23156AA8-9D92-44A6-B1A2-11A5A03078B7}"/>
              </a:ext>
            </a:extLst>
          </p:cNvPr>
          <p:cNvSpPr/>
          <p:nvPr/>
        </p:nvSpPr>
        <p:spPr>
          <a:xfrm>
            <a:off x="1954924" y="3321269"/>
            <a:ext cx="1597573"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F2143B61-A30A-444F-9CB1-691E136E138B}"/>
              </a:ext>
            </a:extLst>
          </p:cNvPr>
          <p:cNvSpPr txBox="1"/>
          <p:nvPr/>
        </p:nvSpPr>
        <p:spPr>
          <a:xfrm>
            <a:off x="4929352" y="3321269"/>
            <a:ext cx="4288220" cy="646331"/>
          </a:xfrm>
          <a:prstGeom prst="rect">
            <a:avLst/>
          </a:prstGeom>
          <a:noFill/>
        </p:spPr>
        <p:txBody>
          <a:bodyPr wrap="square" rtlCol="0">
            <a:spAutoFit/>
          </a:bodyPr>
          <a:lstStyle/>
          <a:p>
            <a:r>
              <a:rPr kumimoji="1" lang="ja-JP" altLang="en-US" dirty="0"/>
              <a:t>人間がマスタ－を動かせばスレ</a:t>
            </a:r>
            <a:r>
              <a:rPr lang="ja-JP" altLang="en-US" dirty="0"/>
              <a:t>ーブも同一の動きをする</a:t>
            </a:r>
            <a:endParaRPr kumimoji="1" lang="ja-JP" altLang="en-US" dirty="0"/>
          </a:p>
        </p:txBody>
      </p:sp>
      <p:sp>
        <p:nvSpPr>
          <p:cNvPr id="6" name="矢印: 右 5">
            <a:extLst>
              <a:ext uri="{FF2B5EF4-FFF2-40B4-BE49-F238E27FC236}">
                <a16:creationId xmlns:a16="http://schemas.microsoft.com/office/drawing/2014/main" xmlns="" id="{AB7333DC-8D59-4BBC-8EBC-4726CE285BEC}"/>
              </a:ext>
            </a:extLst>
          </p:cNvPr>
          <p:cNvSpPr/>
          <p:nvPr/>
        </p:nvSpPr>
        <p:spPr>
          <a:xfrm>
            <a:off x="3993931" y="3429000"/>
            <a:ext cx="851338" cy="261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D45190F0-A9F4-4522-864A-F90CCFE2DF2C}"/>
              </a:ext>
            </a:extLst>
          </p:cNvPr>
          <p:cNvSpPr txBox="1"/>
          <p:nvPr/>
        </p:nvSpPr>
        <p:spPr>
          <a:xfrm>
            <a:off x="2081048" y="4330262"/>
            <a:ext cx="1597573" cy="369332"/>
          </a:xfrm>
          <a:prstGeom prst="rect">
            <a:avLst/>
          </a:prstGeom>
          <a:noFill/>
        </p:spPr>
        <p:txBody>
          <a:bodyPr wrap="square" rtlCol="0">
            <a:spAutoFit/>
          </a:bodyPr>
          <a:lstStyle/>
          <a:p>
            <a:r>
              <a:rPr kumimoji="1" lang="ja-JP" altLang="en-US" dirty="0"/>
              <a:t>力の再現</a:t>
            </a:r>
          </a:p>
        </p:txBody>
      </p:sp>
      <p:sp>
        <p:nvSpPr>
          <p:cNvPr id="8" name="正方形/長方形 7">
            <a:extLst>
              <a:ext uri="{FF2B5EF4-FFF2-40B4-BE49-F238E27FC236}">
                <a16:creationId xmlns:a16="http://schemas.microsoft.com/office/drawing/2014/main" xmlns="" id="{E4BA02AA-4CB2-4B21-B010-97A228CB7E0A}"/>
              </a:ext>
            </a:extLst>
          </p:cNvPr>
          <p:cNvSpPr/>
          <p:nvPr/>
        </p:nvSpPr>
        <p:spPr>
          <a:xfrm>
            <a:off x="1954924" y="4330262"/>
            <a:ext cx="172369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C622DDC1-F967-49D6-B103-002C2BD5EB4C}"/>
              </a:ext>
            </a:extLst>
          </p:cNvPr>
          <p:cNvSpPr txBox="1"/>
          <p:nvPr/>
        </p:nvSpPr>
        <p:spPr>
          <a:xfrm>
            <a:off x="5139559" y="4330262"/>
            <a:ext cx="4078013" cy="646331"/>
          </a:xfrm>
          <a:prstGeom prst="rect">
            <a:avLst/>
          </a:prstGeom>
          <a:noFill/>
        </p:spPr>
        <p:txBody>
          <a:bodyPr wrap="square" rtlCol="0">
            <a:spAutoFit/>
          </a:bodyPr>
          <a:lstStyle/>
          <a:p>
            <a:r>
              <a:rPr kumimoji="1" lang="ja-JP" altLang="en-US" dirty="0"/>
              <a:t>スレ－ブが物体に接触した際、その接触力をマスタに伝える</a:t>
            </a:r>
          </a:p>
        </p:txBody>
      </p:sp>
      <p:sp>
        <p:nvSpPr>
          <p:cNvPr id="10" name="矢印: 右 9">
            <a:extLst>
              <a:ext uri="{FF2B5EF4-FFF2-40B4-BE49-F238E27FC236}">
                <a16:creationId xmlns:a16="http://schemas.microsoft.com/office/drawing/2014/main" xmlns="" id="{C1147CDF-BAA3-4E11-9A59-38CEFFB0E01D}"/>
              </a:ext>
            </a:extLst>
          </p:cNvPr>
          <p:cNvSpPr/>
          <p:nvPr/>
        </p:nvSpPr>
        <p:spPr>
          <a:xfrm>
            <a:off x="3993931" y="4367627"/>
            <a:ext cx="851338" cy="261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xmlns="" id="{EB994008-3528-43A4-8BD8-65021ABFF34B}"/>
              </a:ext>
            </a:extLst>
          </p:cNvPr>
          <p:cNvSpPr txBox="1"/>
          <p:nvPr/>
        </p:nvSpPr>
        <p:spPr>
          <a:xfrm>
            <a:off x="2564524" y="5223641"/>
            <a:ext cx="2280745" cy="923330"/>
          </a:xfrm>
          <a:prstGeom prst="rect">
            <a:avLst/>
          </a:prstGeom>
          <a:noFill/>
        </p:spPr>
        <p:txBody>
          <a:bodyPr wrap="square" rtlCol="0">
            <a:spAutoFit/>
          </a:bodyPr>
          <a:lstStyle/>
          <a:p>
            <a:r>
              <a:rPr kumimoji="1" lang="ja-JP" altLang="en-US" dirty="0"/>
              <a:t>＊上記２種類の機能を同時に実現する必要あり</a:t>
            </a:r>
          </a:p>
        </p:txBody>
      </p:sp>
    </p:spTree>
    <p:extLst>
      <p:ext uri="{BB962C8B-B14F-4D97-AF65-F5344CB8AC3E}">
        <p14:creationId xmlns:p14="http://schemas.microsoft.com/office/powerpoint/2010/main" val="249379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06771" y="970961"/>
            <a:ext cx="7861955" cy="523220"/>
          </a:xfrm>
          <a:prstGeom prst="rect">
            <a:avLst/>
          </a:prstGeom>
          <a:noFill/>
        </p:spPr>
        <p:txBody>
          <a:bodyPr wrap="square" rtlCol="0">
            <a:spAutoFit/>
          </a:bodyPr>
          <a:lstStyle/>
          <a:p>
            <a:r>
              <a:rPr kumimoji="1" lang="ja-JP" altLang="en-US" sz="2800" b="1" dirty="0" smtClean="0"/>
              <a:t>ロボットの定義</a:t>
            </a:r>
            <a:endParaRPr kumimoji="1" lang="ja-JP" altLang="en-US" sz="2800" b="1" dirty="0"/>
          </a:p>
        </p:txBody>
      </p:sp>
      <p:sp>
        <p:nvSpPr>
          <p:cNvPr id="3" name="テキスト ボックス 2"/>
          <p:cNvSpPr txBox="1"/>
          <p:nvPr/>
        </p:nvSpPr>
        <p:spPr>
          <a:xfrm>
            <a:off x="1979629" y="2092751"/>
            <a:ext cx="8276734" cy="2954655"/>
          </a:xfrm>
          <a:prstGeom prst="rect">
            <a:avLst/>
          </a:prstGeom>
          <a:noFill/>
        </p:spPr>
        <p:txBody>
          <a:bodyPr wrap="square" rtlCol="0">
            <a:spAutoFit/>
          </a:bodyPr>
          <a:lstStyle/>
          <a:p>
            <a:r>
              <a:rPr kumimoji="1" lang="ja-JP" altLang="en-US" sz="2400" b="1" dirty="0" smtClean="0"/>
              <a:t>・マニュピュレ－ション機能を有する機械</a:t>
            </a:r>
            <a:endParaRPr kumimoji="1" lang="en-US" altLang="ja-JP" sz="2400" b="1" dirty="0" smtClean="0"/>
          </a:p>
          <a:p>
            <a:endParaRPr kumimoji="1" lang="en-US" altLang="ja-JP" sz="2400" b="1" dirty="0" smtClean="0"/>
          </a:p>
          <a:p>
            <a:r>
              <a:rPr kumimoji="1" lang="ja-JP" altLang="en-US" sz="2400" b="1" dirty="0"/>
              <a:t>・</a:t>
            </a:r>
            <a:r>
              <a:rPr kumimoji="1" lang="ja-JP" altLang="en-US" sz="2400" b="1" dirty="0" smtClean="0"/>
              <a:t>移動機能を持ち、自ら外部情報を取得し、自己の行動を決定する機能を有する機械</a:t>
            </a:r>
            <a:endParaRPr kumimoji="1" lang="en-US" altLang="ja-JP" sz="2400" b="1" dirty="0" smtClean="0"/>
          </a:p>
          <a:p>
            <a:endParaRPr kumimoji="1" lang="en-US" altLang="ja-JP" dirty="0" smtClean="0"/>
          </a:p>
          <a:p>
            <a:r>
              <a:rPr kumimoji="1" lang="ja-JP" altLang="en-US" sz="2400" b="1" dirty="0" smtClean="0"/>
              <a:t>・コミュニケ－ション機能を持ち、自ら外部情報を取得して自己の行動を決定し行動する</a:t>
            </a:r>
            <a:endParaRPr kumimoji="1" lang="en-US" altLang="ja-JP" sz="2400" b="1" dirty="0" smtClean="0"/>
          </a:p>
          <a:p>
            <a:r>
              <a:rPr kumimoji="1" lang="ja-JP" altLang="en-US" sz="2400" b="1" dirty="0" smtClean="0"/>
              <a:t>機能を有する機械</a:t>
            </a:r>
            <a:endParaRPr kumimoji="1" lang="ja-JP" altLang="en-US" sz="2400" b="1" dirty="0"/>
          </a:p>
        </p:txBody>
      </p:sp>
      <p:sp>
        <p:nvSpPr>
          <p:cNvPr id="4" name="テキスト ボックス 3"/>
          <p:cNvSpPr txBox="1"/>
          <p:nvPr/>
        </p:nvSpPr>
        <p:spPr>
          <a:xfrm>
            <a:off x="6353665" y="5326144"/>
            <a:ext cx="4326903" cy="369332"/>
          </a:xfrm>
          <a:prstGeom prst="rect">
            <a:avLst/>
          </a:prstGeom>
          <a:noFill/>
        </p:spPr>
        <p:txBody>
          <a:bodyPr wrap="square" rtlCol="0">
            <a:spAutoFit/>
          </a:bodyPr>
          <a:lstStyle/>
          <a:p>
            <a:r>
              <a:rPr kumimoji="1" lang="ja-JP" altLang="en-US" dirty="0" smtClean="0"/>
              <a:t>＊経済産業省のロボット政策研究会による</a:t>
            </a:r>
            <a:endParaRPr kumimoji="1" lang="ja-JP" altLang="en-US" dirty="0"/>
          </a:p>
        </p:txBody>
      </p:sp>
    </p:spTree>
    <p:extLst>
      <p:ext uri="{BB962C8B-B14F-4D97-AF65-F5344CB8AC3E}">
        <p14:creationId xmlns:p14="http://schemas.microsoft.com/office/powerpoint/2010/main" val="3942921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12632" y="1312984"/>
            <a:ext cx="1148861" cy="597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300048" y="1312984"/>
            <a:ext cx="1148861" cy="597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530362" y="1312983"/>
            <a:ext cx="1148861" cy="597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549663" y="1312984"/>
            <a:ext cx="1148861" cy="597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512277" y="1488831"/>
            <a:ext cx="902677" cy="369332"/>
          </a:xfrm>
          <a:prstGeom prst="rect">
            <a:avLst/>
          </a:prstGeom>
          <a:noFill/>
        </p:spPr>
        <p:txBody>
          <a:bodyPr wrap="square" rtlCol="0">
            <a:spAutoFit/>
          </a:bodyPr>
          <a:lstStyle/>
          <a:p>
            <a:r>
              <a:rPr kumimoji="1" lang="ja-JP" altLang="en-US" dirty="0" smtClean="0"/>
              <a:t>マスタ</a:t>
            </a:r>
            <a:endParaRPr kumimoji="1" lang="ja-JP" altLang="en-US" dirty="0"/>
          </a:p>
        </p:txBody>
      </p:sp>
      <p:sp>
        <p:nvSpPr>
          <p:cNvPr id="7" name="テキスト ボックス 6"/>
          <p:cNvSpPr txBox="1"/>
          <p:nvPr/>
        </p:nvSpPr>
        <p:spPr>
          <a:xfrm>
            <a:off x="3300048" y="1488831"/>
            <a:ext cx="1148861" cy="369332"/>
          </a:xfrm>
          <a:prstGeom prst="rect">
            <a:avLst/>
          </a:prstGeom>
          <a:noFill/>
        </p:spPr>
        <p:txBody>
          <a:bodyPr wrap="square" rtlCol="0">
            <a:spAutoFit/>
          </a:bodyPr>
          <a:lstStyle/>
          <a:p>
            <a:r>
              <a:rPr kumimoji="1" lang="ja-JP" altLang="en-US" dirty="0" smtClean="0"/>
              <a:t>位置制御</a:t>
            </a:r>
            <a:endParaRPr kumimoji="1" lang="ja-JP" altLang="en-US" dirty="0"/>
          </a:p>
        </p:txBody>
      </p:sp>
      <p:sp>
        <p:nvSpPr>
          <p:cNvPr id="8" name="テキスト ボックス 7"/>
          <p:cNvSpPr txBox="1"/>
          <p:nvPr/>
        </p:nvSpPr>
        <p:spPr>
          <a:xfrm>
            <a:off x="5515708" y="1427255"/>
            <a:ext cx="1148861" cy="369332"/>
          </a:xfrm>
          <a:prstGeom prst="rect">
            <a:avLst/>
          </a:prstGeom>
          <a:noFill/>
        </p:spPr>
        <p:txBody>
          <a:bodyPr wrap="square" rtlCol="0">
            <a:spAutoFit/>
          </a:bodyPr>
          <a:lstStyle/>
          <a:p>
            <a:r>
              <a:rPr kumimoji="1" lang="ja-JP" altLang="en-US" dirty="0" smtClean="0"/>
              <a:t>位置制御</a:t>
            </a:r>
            <a:endParaRPr kumimoji="1" lang="ja-JP" altLang="en-US" dirty="0"/>
          </a:p>
        </p:txBody>
      </p:sp>
      <p:sp>
        <p:nvSpPr>
          <p:cNvPr id="9" name="テキスト ボックス 8"/>
          <p:cNvSpPr txBox="1"/>
          <p:nvPr/>
        </p:nvSpPr>
        <p:spPr>
          <a:xfrm>
            <a:off x="7549663" y="1427255"/>
            <a:ext cx="1383322" cy="369332"/>
          </a:xfrm>
          <a:prstGeom prst="rect">
            <a:avLst/>
          </a:prstGeom>
          <a:noFill/>
        </p:spPr>
        <p:txBody>
          <a:bodyPr wrap="square" rtlCol="0">
            <a:spAutoFit/>
          </a:bodyPr>
          <a:lstStyle/>
          <a:p>
            <a:r>
              <a:rPr kumimoji="1" lang="ja-JP" altLang="en-US" dirty="0" smtClean="0"/>
              <a:t>スレ－ブ</a:t>
            </a:r>
            <a:endParaRPr kumimoji="1" lang="ja-JP" altLang="en-US" dirty="0"/>
          </a:p>
        </p:txBody>
      </p:sp>
      <p:cxnSp>
        <p:nvCxnSpPr>
          <p:cNvPr id="11" name="直線矢印コネクタ 10"/>
          <p:cNvCxnSpPr>
            <a:stCxn id="3" idx="3"/>
            <a:endCxn id="8" idx="1"/>
          </p:cNvCxnSpPr>
          <p:nvPr/>
        </p:nvCxnSpPr>
        <p:spPr>
          <a:xfrm flipV="1">
            <a:off x="4448909" y="1611921"/>
            <a:ext cx="1066799" cy="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p:cNvCxnSpPr>
            <a:stCxn id="4" idx="3"/>
            <a:endCxn id="5" idx="1"/>
          </p:cNvCxnSpPr>
          <p:nvPr/>
        </p:nvCxnSpPr>
        <p:spPr>
          <a:xfrm>
            <a:off x="6679223" y="1611922"/>
            <a:ext cx="87044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flipH="1">
            <a:off x="2576147" y="1673497"/>
            <a:ext cx="638910" cy="5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p:cNvCxnSpPr/>
          <p:nvPr/>
        </p:nvCxnSpPr>
        <p:spPr>
          <a:xfrm flipH="1">
            <a:off x="961292" y="1427255"/>
            <a:ext cx="4513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a:off x="961292" y="1796587"/>
            <a:ext cx="4513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8698524" y="1488831"/>
            <a:ext cx="4923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p:cNvCxnSpPr/>
          <p:nvPr/>
        </p:nvCxnSpPr>
        <p:spPr>
          <a:xfrm flipH="1">
            <a:off x="8698524" y="1864024"/>
            <a:ext cx="4923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円/楕円 30"/>
          <p:cNvSpPr/>
          <p:nvPr/>
        </p:nvSpPr>
        <p:spPr>
          <a:xfrm>
            <a:off x="4906109" y="480056"/>
            <a:ext cx="128954" cy="16412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3" name="直線コネクタ 32"/>
          <p:cNvCxnSpPr/>
          <p:nvPr/>
        </p:nvCxnSpPr>
        <p:spPr>
          <a:xfrm flipV="1">
            <a:off x="1186962" y="633046"/>
            <a:ext cx="0" cy="794209"/>
          </a:xfrm>
          <a:prstGeom prst="line">
            <a:avLst/>
          </a:prstGeom>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flipV="1">
            <a:off x="1171659" y="574134"/>
            <a:ext cx="3749754" cy="24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flipH="1">
            <a:off x="5046786" y="550099"/>
            <a:ext cx="3897922" cy="24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8932985" y="550099"/>
            <a:ext cx="11723" cy="938732"/>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p:cNvCxnSpPr>
            <a:stCxn id="31" idx="4"/>
          </p:cNvCxnSpPr>
          <p:nvPr/>
        </p:nvCxnSpPr>
        <p:spPr>
          <a:xfrm>
            <a:off x="4970586" y="644179"/>
            <a:ext cx="11722" cy="967742"/>
          </a:xfrm>
          <a:prstGeom prst="line">
            <a:avLst/>
          </a:prstGeom>
        </p:spPr>
        <p:style>
          <a:lnRef idx="1">
            <a:schemeClr val="dk1"/>
          </a:lnRef>
          <a:fillRef idx="0">
            <a:schemeClr val="dk1"/>
          </a:fillRef>
          <a:effectRef idx="0">
            <a:schemeClr val="dk1"/>
          </a:effectRef>
          <a:fontRef idx="minor">
            <a:schemeClr val="tx1"/>
          </a:fontRef>
        </p:style>
      </p:cxnSp>
      <p:sp>
        <p:nvSpPr>
          <p:cNvPr id="42" name="テキスト ボックス 41"/>
          <p:cNvSpPr txBox="1"/>
          <p:nvPr/>
        </p:nvSpPr>
        <p:spPr>
          <a:xfrm>
            <a:off x="515816" y="1202116"/>
            <a:ext cx="515816" cy="369332"/>
          </a:xfrm>
          <a:prstGeom prst="rect">
            <a:avLst/>
          </a:prstGeom>
          <a:noFill/>
        </p:spPr>
        <p:txBody>
          <a:bodyPr wrap="square" rtlCol="0">
            <a:spAutoFit/>
          </a:bodyPr>
          <a:lstStyle/>
          <a:p>
            <a:r>
              <a:rPr kumimoji="1" lang="en-US" altLang="ja-JP" dirty="0" err="1" smtClean="0"/>
              <a:t>xm</a:t>
            </a:r>
            <a:endParaRPr kumimoji="1" lang="ja-JP" altLang="en-US" dirty="0"/>
          </a:p>
        </p:txBody>
      </p:sp>
      <p:sp>
        <p:nvSpPr>
          <p:cNvPr id="43" name="テキスト ボックス 42"/>
          <p:cNvSpPr txBox="1"/>
          <p:nvPr/>
        </p:nvSpPr>
        <p:spPr>
          <a:xfrm>
            <a:off x="507419" y="1553305"/>
            <a:ext cx="691662" cy="369332"/>
          </a:xfrm>
          <a:prstGeom prst="rect">
            <a:avLst/>
          </a:prstGeom>
          <a:noFill/>
        </p:spPr>
        <p:txBody>
          <a:bodyPr wrap="square" rtlCol="0">
            <a:spAutoFit/>
          </a:bodyPr>
          <a:lstStyle/>
          <a:p>
            <a:r>
              <a:rPr kumimoji="1" lang="en-US" altLang="ja-JP" dirty="0" err="1" smtClean="0"/>
              <a:t>Fm</a:t>
            </a:r>
            <a:endParaRPr kumimoji="1" lang="ja-JP" altLang="en-US" dirty="0"/>
          </a:p>
        </p:txBody>
      </p:sp>
      <p:sp>
        <p:nvSpPr>
          <p:cNvPr id="44" name="テキスト ボックス 43"/>
          <p:cNvSpPr txBox="1"/>
          <p:nvPr/>
        </p:nvSpPr>
        <p:spPr>
          <a:xfrm>
            <a:off x="9161583" y="1312983"/>
            <a:ext cx="480647" cy="369332"/>
          </a:xfrm>
          <a:prstGeom prst="rect">
            <a:avLst/>
          </a:prstGeom>
          <a:noFill/>
        </p:spPr>
        <p:txBody>
          <a:bodyPr wrap="square" rtlCol="0">
            <a:spAutoFit/>
          </a:bodyPr>
          <a:lstStyle/>
          <a:p>
            <a:r>
              <a:rPr kumimoji="1" lang="en-US" altLang="ja-JP" dirty="0" err="1" smtClean="0"/>
              <a:t>xs</a:t>
            </a:r>
            <a:endParaRPr kumimoji="1" lang="ja-JP" altLang="en-US" dirty="0"/>
          </a:p>
        </p:txBody>
      </p:sp>
      <p:sp>
        <p:nvSpPr>
          <p:cNvPr id="45" name="テキスト ボックス 44"/>
          <p:cNvSpPr txBox="1"/>
          <p:nvPr/>
        </p:nvSpPr>
        <p:spPr>
          <a:xfrm>
            <a:off x="9144000" y="1743942"/>
            <a:ext cx="621323" cy="369332"/>
          </a:xfrm>
          <a:prstGeom prst="rect">
            <a:avLst/>
          </a:prstGeom>
          <a:noFill/>
        </p:spPr>
        <p:txBody>
          <a:bodyPr wrap="square" rtlCol="0">
            <a:spAutoFit/>
          </a:bodyPr>
          <a:lstStyle/>
          <a:p>
            <a:r>
              <a:rPr kumimoji="1" lang="en-US" altLang="ja-JP" dirty="0" smtClean="0"/>
              <a:t>Fs</a:t>
            </a:r>
            <a:endParaRPr kumimoji="1" lang="ja-JP" altLang="en-US" dirty="0"/>
          </a:p>
        </p:txBody>
      </p:sp>
      <p:sp>
        <p:nvSpPr>
          <p:cNvPr id="46" name="テキスト ボックス 45"/>
          <p:cNvSpPr txBox="1"/>
          <p:nvPr/>
        </p:nvSpPr>
        <p:spPr>
          <a:xfrm>
            <a:off x="4574218" y="1959814"/>
            <a:ext cx="3036276" cy="369332"/>
          </a:xfrm>
          <a:prstGeom prst="rect">
            <a:avLst/>
          </a:prstGeom>
          <a:noFill/>
        </p:spPr>
        <p:txBody>
          <a:bodyPr wrap="square" rtlCol="0">
            <a:spAutoFit/>
          </a:bodyPr>
          <a:lstStyle/>
          <a:p>
            <a:r>
              <a:rPr lang="ja-JP" altLang="en-US" dirty="0" smtClean="0"/>
              <a:t>対称型</a:t>
            </a:r>
            <a:endParaRPr kumimoji="1" lang="ja-JP" altLang="en-US" dirty="0"/>
          </a:p>
        </p:txBody>
      </p:sp>
      <p:sp>
        <p:nvSpPr>
          <p:cNvPr id="47" name="正方形/長方形 46"/>
          <p:cNvSpPr/>
          <p:nvPr/>
        </p:nvSpPr>
        <p:spPr>
          <a:xfrm>
            <a:off x="1427286" y="4360984"/>
            <a:ext cx="1148861" cy="597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215057" y="4360984"/>
            <a:ext cx="575895" cy="59787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noFill/>
            </a:endParaRPr>
          </a:p>
        </p:txBody>
      </p:sp>
      <p:sp>
        <p:nvSpPr>
          <p:cNvPr id="49" name="正方形/長方形 48"/>
          <p:cNvSpPr/>
          <p:nvPr/>
        </p:nvSpPr>
        <p:spPr>
          <a:xfrm>
            <a:off x="4205656" y="3587261"/>
            <a:ext cx="1148861" cy="597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248401" y="3610707"/>
            <a:ext cx="1148861" cy="597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p:nvPr/>
        </p:nvCxnSpPr>
        <p:spPr>
          <a:xfrm>
            <a:off x="5366239" y="3879004"/>
            <a:ext cx="87044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矢印コネクタ 51"/>
          <p:cNvCxnSpPr/>
          <p:nvPr/>
        </p:nvCxnSpPr>
        <p:spPr>
          <a:xfrm>
            <a:off x="7379679" y="3774831"/>
            <a:ext cx="4923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p:cNvCxnSpPr/>
          <p:nvPr/>
        </p:nvCxnSpPr>
        <p:spPr>
          <a:xfrm flipH="1">
            <a:off x="7397262" y="4091409"/>
            <a:ext cx="4923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テキスト ボックス 53"/>
          <p:cNvSpPr txBox="1"/>
          <p:nvPr/>
        </p:nvSpPr>
        <p:spPr>
          <a:xfrm>
            <a:off x="7848598" y="3540313"/>
            <a:ext cx="480647" cy="369332"/>
          </a:xfrm>
          <a:prstGeom prst="rect">
            <a:avLst/>
          </a:prstGeom>
          <a:noFill/>
        </p:spPr>
        <p:txBody>
          <a:bodyPr wrap="square" rtlCol="0">
            <a:spAutoFit/>
          </a:bodyPr>
          <a:lstStyle/>
          <a:p>
            <a:r>
              <a:rPr kumimoji="1" lang="en-US" altLang="ja-JP" dirty="0" err="1" smtClean="0"/>
              <a:t>xs</a:t>
            </a:r>
            <a:endParaRPr kumimoji="1" lang="ja-JP" altLang="en-US" dirty="0"/>
          </a:p>
        </p:txBody>
      </p:sp>
      <p:sp>
        <p:nvSpPr>
          <p:cNvPr id="55" name="テキスト ボックス 54"/>
          <p:cNvSpPr txBox="1"/>
          <p:nvPr/>
        </p:nvSpPr>
        <p:spPr>
          <a:xfrm>
            <a:off x="7848598" y="3909919"/>
            <a:ext cx="621323" cy="369332"/>
          </a:xfrm>
          <a:prstGeom prst="rect">
            <a:avLst/>
          </a:prstGeom>
          <a:noFill/>
        </p:spPr>
        <p:txBody>
          <a:bodyPr wrap="square" rtlCol="0">
            <a:spAutoFit/>
          </a:bodyPr>
          <a:lstStyle/>
          <a:p>
            <a:r>
              <a:rPr kumimoji="1" lang="en-US" altLang="ja-JP" dirty="0" smtClean="0"/>
              <a:t>Fs</a:t>
            </a:r>
            <a:endParaRPr kumimoji="1" lang="ja-JP" altLang="en-US" dirty="0"/>
          </a:p>
        </p:txBody>
      </p:sp>
      <p:cxnSp>
        <p:nvCxnSpPr>
          <p:cNvPr id="56" name="直線矢印コネクタ 55"/>
          <p:cNvCxnSpPr/>
          <p:nvPr/>
        </p:nvCxnSpPr>
        <p:spPr>
          <a:xfrm flipH="1">
            <a:off x="975946" y="4510424"/>
            <a:ext cx="4513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p:cNvCxnSpPr/>
          <p:nvPr/>
        </p:nvCxnSpPr>
        <p:spPr>
          <a:xfrm>
            <a:off x="945989" y="4821141"/>
            <a:ext cx="4513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テキスト ボックス 57"/>
          <p:cNvSpPr txBox="1"/>
          <p:nvPr/>
        </p:nvSpPr>
        <p:spPr>
          <a:xfrm>
            <a:off x="1584900" y="4510424"/>
            <a:ext cx="902677" cy="369332"/>
          </a:xfrm>
          <a:prstGeom prst="rect">
            <a:avLst/>
          </a:prstGeom>
          <a:noFill/>
        </p:spPr>
        <p:txBody>
          <a:bodyPr wrap="square" rtlCol="0">
            <a:spAutoFit/>
          </a:bodyPr>
          <a:lstStyle/>
          <a:p>
            <a:r>
              <a:rPr kumimoji="1" lang="ja-JP" altLang="en-US" dirty="0" smtClean="0"/>
              <a:t>マスタ</a:t>
            </a:r>
            <a:endParaRPr kumimoji="1" lang="ja-JP" altLang="en-US" dirty="0"/>
          </a:p>
        </p:txBody>
      </p:sp>
      <p:sp>
        <p:nvSpPr>
          <p:cNvPr id="59" name="テキスト ボックス 58"/>
          <p:cNvSpPr txBox="1"/>
          <p:nvPr/>
        </p:nvSpPr>
        <p:spPr>
          <a:xfrm>
            <a:off x="3215057" y="4513364"/>
            <a:ext cx="905608" cy="276999"/>
          </a:xfrm>
          <a:prstGeom prst="rect">
            <a:avLst/>
          </a:prstGeom>
          <a:noFill/>
        </p:spPr>
        <p:txBody>
          <a:bodyPr wrap="square" rtlCol="0">
            <a:spAutoFit/>
          </a:bodyPr>
          <a:lstStyle/>
          <a:p>
            <a:r>
              <a:rPr kumimoji="1" lang="ja-JP" altLang="en-US" sz="1200" dirty="0" smtClean="0"/>
              <a:t>力制御</a:t>
            </a:r>
            <a:endParaRPr kumimoji="1" lang="ja-JP" altLang="en-US" sz="1200" dirty="0"/>
          </a:p>
        </p:txBody>
      </p:sp>
      <p:cxnSp>
        <p:nvCxnSpPr>
          <p:cNvPr id="61" name="直線矢印コネクタ 60"/>
          <p:cNvCxnSpPr>
            <a:stCxn id="59" idx="3"/>
          </p:cNvCxnSpPr>
          <p:nvPr/>
        </p:nvCxnSpPr>
        <p:spPr>
          <a:xfrm flipH="1" flipV="1">
            <a:off x="3790952" y="4651863"/>
            <a:ext cx="32971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コネクタ 62"/>
          <p:cNvCxnSpPr>
            <a:stCxn id="59" idx="3"/>
          </p:cNvCxnSpPr>
          <p:nvPr/>
        </p:nvCxnSpPr>
        <p:spPr>
          <a:xfrm>
            <a:off x="4120665" y="4651864"/>
            <a:ext cx="0" cy="306997"/>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flipV="1">
            <a:off x="4120665" y="4879756"/>
            <a:ext cx="3727933" cy="79105"/>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p:cNvCxnSpPr>
            <a:endCxn id="55" idx="1"/>
          </p:cNvCxnSpPr>
          <p:nvPr/>
        </p:nvCxnSpPr>
        <p:spPr>
          <a:xfrm flipV="1">
            <a:off x="7848598" y="4094585"/>
            <a:ext cx="0" cy="785171"/>
          </a:xfrm>
          <a:prstGeom prst="line">
            <a:avLst/>
          </a:prstGeom>
        </p:spPr>
        <p:style>
          <a:lnRef idx="1">
            <a:schemeClr val="dk1"/>
          </a:lnRef>
          <a:fillRef idx="0">
            <a:schemeClr val="dk1"/>
          </a:fillRef>
          <a:effectRef idx="0">
            <a:schemeClr val="dk1"/>
          </a:effectRef>
          <a:fontRef idx="minor">
            <a:schemeClr val="tx1"/>
          </a:fontRef>
        </p:style>
      </p:cxnSp>
      <p:cxnSp>
        <p:nvCxnSpPr>
          <p:cNvPr id="68" name="直線矢印コネクタ 67"/>
          <p:cNvCxnSpPr/>
          <p:nvPr/>
        </p:nvCxnSpPr>
        <p:spPr>
          <a:xfrm flipH="1">
            <a:off x="2561493" y="4651863"/>
            <a:ext cx="638910" cy="5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正方形/長方形 68"/>
          <p:cNvSpPr/>
          <p:nvPr/>
        </p:nvSpPr>
        <p:spPr>
          <a:xfrm>
            <a:off x="4264107" y="3694338"/>
            <a:ext cx="1107996" cy="369332"/>
          </a:xfrm>
          <a:prstGeom prst="rect">
            <a:avLst/>
          </a:prstGeom>
        </p:spPr>
        <p:txBody>
          <a:bodyPr wrap="none">
            <a:spAutoFit/>
          </a:bodyPr>
          <a:lstStyle/>
          <a:p>
            <a:r>
              <a:rPr lang="ja-JP" altLang="en-US" dirty="0"/>
              <a:t>位置制御</a:t>
            </a:r>
          </a:p>
        </p:txBody>
      </p:sp>
      <p:sp>
        <p:nvSpPr>
          <p:cNvPr id="70" name="テキスト ボックス 69"/>
          <p:cNvSpPr txBox="1"/>
          <p:nvPr/>
        </p:nvSpPr>
        <p:spPr>
          <a:xfrm>
            <a:off x="6330460" y="3701533"/>
            <a:ext cx="1383322" cy="369332"/>
          </a:xfrm>
          <a:prstGeom prst="rect">
            <a:avLst/>
          </a:prstGeom>
          <a:noFill/>
        </p:spPr>
        <p:txBody>
          <a:bodyPr wrap="square" rtlCol="0">
            <a:spAutoFit/>
          </a:bodyPr>
          <a:lstStyle/>
          <a:p>
            <a:r>
              <a:rPr kumimoji="1" lang="ja-JP" altLang="en-US" dirty="0" smtClean="0"/>
              <a:t>スレ－ブ</a:t>
            </a:r>
            <a:endParaRPr kumimoji="1" lang="ja-JP" altLang="en-US" dirty="0"/>
          </a:p>
        </p:txBody>
      </p:sp>
      <p:sp>
        <p:nvSpPr>
          <p:cNvPr id="71" name="円/楕円 70"/>
          <p:cNvSpPr/>
          <p:nvPr/>
        </p:nvSpPr>
        <p:spPr>
          <a:xfrm>
            <a:off x="3503004" y="3130051"/>
            <a:ext cx="128954" cy="16412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73" name="直線コネクタ 72"/>
          <p:cNvCxnSpPr>
            <a:stCxn id="71" idx="4"/>
          </p:cNvCxnSpPr>
          <p:nvPr/>
        </p:nvCxnSpPr>
        <p:spPr>
          <a:xfrm>
            <a:off x="3567481" y="3294174"/>
            <a:ext cx="0" cy="615471"/>
          </a:xfrm>
          <a:prstGeom prst="line">
            <a:avLst/>
          </a:prstGeom>
        </p:spPr>
        <p:style>
          <a:lnRef idx="1">
            <a:schemeClr val="dk1"/>
          </a:lnRef>
          <a:fillRef idx="0">
            <a:schemeClr val="dk1"/>
          </a:fillRef>
          <a:effectRef idx="0">
            <a:schemeClr val="dk1"/>
          </a:effectRef>
          <a:fontRef idx="minor">
            <a:schemeClr val="tx1"/>
          </a:fontRef>
        </p:style>
      </p:cxnSp>
      <p:cxnSp>
        <p:nvCxnSpPr>
          <p:cNvPr id="75" name="直線矢印コネクタ 74"/>
          <p:cNvCxnSpPr>
            <a:endCxn id="49" idx="1"/>
          </p:cNvCxnSpPr>
          <p:nvPr/>
        </p:nvCxnSpPr>
        <p:spPr>
          <a:xfrm>
            <a:off x="3567481" y="3886199"/>
            <a:ext cx="6381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7625863" y="3212112"/>
            <a:ext cx="0" cy="562720"/>
          </a:xfrm>
          <a:prstGeom prst="line">
            <a:avLst/>
          </a:prstGeom>
        </p:spPr>
        <p:style>
          <a:lnRef idx="1">
            <a:schemeClr val="dk1"/>
          </a:lnRef>
          <a:fillRef idx="0">
            <a:schemeClr val="dk1"/>
          </a:fillRef>
          <a:effectRef idx="0">
            <a:schemeClr val="dk1"/>
          </a:effectRef>
          <a:fontRef idx="minor">
            <a:schemeClr val="tx1"/>
          </a:fontRef>
        </p:style>
      </p:cxnSp>
      <p:cxnSp>
        <p:nvCxnSpPr>
          <p:cNvPr id="79" name="直線矢印コネクタ 78"/>
          <p:cNvCxnSpPr/>
          <p:nvPr/>
        </p:nvCxnSpPr>
        <p:spPr>
          <a:xfrm flipH="1">
            <a:off x="3631958" y="3199845"/>
            <a:ext cx="4011487" cy="23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a:xfrm flipV="1">
            <a:off x="1201616" y="3245260"/>
            <a:ext cx="0" cy="1265164"/>
          </a:xfrm>
          <a:prstGeom prst="line">
            <a:avLst/>
          </a:prstGeom>
        </p:spPr>
        <p:style>
          <a:lnRef idx="1">
            <a:schemeClr val="dk1"/>
          </a:lnRef>
          <a:fillRef idx="0">
            <a:schemeClr val="dk1"/>
          </a:fillRef>
          <a:effectRef idx="0">
            <a:schemeClr val="dk1"/>
          </a:effectRef>
          <a:fontRef idx="minor">
            <a:schemeClr val="tx1"/>
          </a:fontRef>
        </p:style>
      </p:cxnSp>
      <p:cxnSp>
        <p:nvCxnSpPr>
          <p:cNvPr id="85" name="直線矢印コネクタ 84"/>
          <p:cNvCxnSpPr>
            <a:endCxn id="71" idx="2"/>
          </p:cNvCxnSpPr>
          <p:nvPr/>
        </p:nvCxnSpPr>
        <p:spPr>
          <a:xfrm flipV="1">
            <a:off x="1201616" y="3212113"/>
            <a:ext cx="2301388" cy="33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テキスト ボックス 85"/>
          <p:cNvSpPr txBox="1"/>
          <p:nvPr/>
        </p:nvSpPr>
        <p:spPr>
          <a:xfrm>
            <a:off x="562706" y="4257688"/>
            <a:ext cx="515816" cy="369332"/>
          </a:xfrm>
          <a:prstGeom prst="rect">
            <a:avLst/>
          </a:prstGeom>
          <a:noFill/>
        </p:spPr>
        <p:txBody>
          <a:bodyPr wrap="square" rtlCol="0">
            <a:spAutoFit/>
          </a:bodyPr>
          <a:lstStyle/>
          <a:p>
            <a:r>
              <a:rPr kumimoji="1" lang="en-US" altLang="ja-JP" dirty="0" err="1" smtClean="0"/>
              <a:t>xm</a:t>
            </a:r>
            <a:endParaRPr kumimoji="1" lang="ja-JP" altLang="en-US" dirty="0"/>
          </a:p>
        </p:txBody>
      </p:sp>
      <p:sp>
        <p:nvSpPr>
          <p:cNvPr id="87" name="テキスト ボックス 86"/>
          <p:cNvSpPr txBox="1"/>
          <p:nvPr/>
        </p:nvSpPr>
        <p:spPr>
          <a:xfrm>
            <a:off x="528689" y="4620696"/>
            <a:ext cx="691662" cy="369332"/>
          </a:xfrm>
          <a:prstGeom prst="rect">
            <a:avLst/>
          </a:prstGeom>
          <a:noFill/>
        </p:spPr>
        <p:txBody>
          <a:bodyPr wrap="square" rtlCol="0">
            <a:spAutoFit/>
          </a:bodyPr>
          <a:lstStyle/>
          <a:p>
            <a:r>
              <a:rPr kumimoji="1" lang="en-US" altLang="ja-JP" dirty="0" err="1" smtClean="0"/>
              <a:t>Fm</a:t>
            </a:r>
            <a:endParaRPr kumimoji="1" lang="ja-JP" altLang="en-US" dirty="0"/>
          </a:p>
        </p:txBody>
      </p:sp>
      <p:sp>
        <p:nvSpPr>
          <p:cNvPr id="88" name="テキスト ボックス 87"/>
          <p:cNvSpPr txBox="1"/>
          <p:nvPr/>
        </p:nvSpPr>
        <p:spPr>
          <a:xfrm>
            <a:off x="4598378" y="5022451"/>
            <a:ext cx="1535722" cy="369332"/>
          </a:xfrm>
          <a:prstGeom prst="rect">
            <a:avLst/>
          </a:prstGeom>
          <a:noFill/>
        </p:spPr>
        <p:txBody>
          <a:bodyPr wrap="square" rtlCol="0">
            <a:spAutoFit/>
          </a:bodyPr>
          <a:lstStyle/>
          <a:p>
            <a:r>
              <a:rPr lang="ja-JP" altLang="en-US" dirty="0" smtClean="0"/>
              <a:t>力逆送型</a:t>
            </a:r>
            <a:endParaRPr kumimoji="1" lang="ja-JP" altLang="en-US" dirty="0"/>
          </a:p>
        </p:txBody>
      </p:sp>
      <p:sp>
        <p:nvSpPr>
          <p:cNvPr id="89" name="テキスト ボックス 88"/>
          <p:cNvSpPr txBox="1"/>
          <p:nvPr/>
        </p:nvSpPr>
        <p:spPr>
          <a:xfrm>
            <a:off x="1214481" y="5606313"/>
            <a:ext cx="5982350" cy="369332"/>
          </a:xfrm>
          <a:prstGeom prst="rect">
            <a:avLst/>
          </a:prstGeom>
          <a:noFill/>
        </p:spPr>
        <p:txBody>
          <a:bodyPr wrap="square" rtlCol="0">
            <a:spAutoFit/>
          </a:bodyPr>
          <a:lstStyle/>
          <a:p>
            <a:r>
              <a:rPr kumimoji="1" lang="ja-JP" altLang="en-US" dirty="0" smtClean="0"/>
              <a:t>＊他に力帰還形等がある。</a:t>
            </a:r>
            <a:endParaRPr kumimoji="1" lang="ja-JP" altLang="en-US" dirty="0"/>
          </a:p>
        </p:txBody>
      </p:sp>
      <p:sp>
        <p:nvSpPr>
          <p:cNvPr id="90" name="円形吹き出し 89"/>
          <p:cNvSpPr/>
          <p:nvPr/>
        </p:nvSpPr>
        <p:spPr>
          <a:xfrm>
            <a:off x="9269145" y="4241690"/>
            <a:ext cx="1981200" cy="1528234"/>
          </a:xfrm>
          <a:prstGeom prst="wedgeEllipseCallou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504745" y="4585603"/>
            <a:ext cx="1629508" cy="738664"/>
          </a:xfrm>
          <a:prstGeom prst="rect">
            <a:avLst/>
          </a:prstGeom>
          <a:noFill/>
        </p:spPr>
        <p:txBody>
          <a:bodyPr wrap="square" rtlCol="0">
            <a:spAutoFit/>
          </a:bodyPr>
          <a:lstStyle/>
          <a:p>
            <a:r>
              <a:rPr kumimoji="1" lang="ja-JP" altLang="en-US" sz="1400" b="1" dirty="0" smtClean="0"/>
              <a:t>操作感や摩擦、雑音などの外乱の影響を考慮した利得</a:t>
            </a:r>
            <a:endParaRPr kumimoji="1" lang="ja-JP" altLang="en-US" sz="1400" b="1" dirty="0"/>
          </a:p>
        </p:txBody>
      </p:sp>
      <p:sp>
        <p:nvSpPr>
          <p:cNvPr id="12" name="円形吹き出し 11"/>
          <p:cNvSpPr/>
          <p:nvPr/>
        </p:nvSpPr>
        <p:spPr>
          <a:xfrm>
            <a:off x="9691816" y="718211"/>
            <a:ext cx="996778" cy="72446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9859105" y="818831"/>
            <a:ext cx="749644" cy="523220"/>
          </a:xfrm>
          <a:prstGeom prst="rect">
            <a:avLst/>
          </a:prstGeom>
          <a:noFill/>
        </p:spPr>
        <p:txBody>
          <a:bodyPr wrap="square" rtlCol="0">
            <a:spAutoFit/>
          </a:bodyPr>
          <a:lstStyle/>
          <a:p>
            <a:r>
              <a:rPr lang="ja-JP" altLang="en-US" sz="1400" dirty="0"/>
              <a:t>双方向性</a:t>
            </a:r>
            <a:endParaRPr kumimoji="1" lang="ja-JP" altLang="en-US" sz="1400" dirty="0"/>
          </a:p>
        </p:txBody>
      </p:sp>
      <p:sp>
        <p:nvSpPr>
          <p:cNvPr id="14" name="円形吹き出し 13"/>
          <p:cNvSpPr/>
          <p:nvPr/>
        </p:nvSpPr>
        <p:spPr>
          <a:xfrm>
            <a:off x="8464061" y="3125696"/>
            <a:ext cx="1324708" cy="89374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8692663" y="3466103"/>
            <a:ext cx="1024896" cy="307777"/>
          </a:xfrm>
          <a:prstGeom prst="rect">
            <a:avLst/>
          </a:prstGeom>
          <a:noFill/>
        </p:spPr>
        <p:txBody>
          <a:bodyPr wrap="square" rtlCol="0">
            <a:spAutoFit/>
          </a:bodyPr>
          <a:lstStyle/>
          <a:p>
            <a:r>
              <a:rPr kumimoji="1" lang="ja-JP" altLang="en-US" sz="1400" dirty="0" smtClean="0"/>
              <a:t>同期性</a:t>
            </a:r>
            <a:endParaRPr kumimoji="1" lang="ja-JP" altLang="en-US" sz="1400" dirty="0"/>
          </a:p>
        </p:txBody>
      </p:sp>
      <p:sp>
        <p:nvSpPr>
          <p:cNvPr id="18" name="円形吹き出し 17"/>
          <p:cNvSpPr/>
          <p:nvPr/>
        </p:nvSpPr>
        <p:spPr>
          <a:xfrm>
            <a:off x="4264107" y="5454269"/>
            <a:ext cx="2598085" cy="72364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589587" y="5554480"/>
            <a:ext cx="1934781" cy="523220"/>
          </a:xfrm>
          <a:prstGeom prst="rect">
            <a:avLst/>
          </a:prstGeom>
          <a:noFill/>
        </p:spPr>
        <p:txBody>
          <a:bodyPr wrap="square" rtlCol="0">
            <a:spAutoFit/>
          </a:bodyPr>
          <a:lstStyle/>
          <a:p>
            <a:r>
              <a:rPr kumimoji="1" lang="ja-JP" altLang="en-US" sz="1400" dirty="0" smtClean="0"/>
              <a:t>同期性・双方向性が中途半端</a:t>
            </a:r>
            <a:endParaRPr kumimoji="1" lang="ja-JP" altLang="en-US" sz="1400" dirty="0"/>
          </a:p>
        </p:txBody>
      </p:sp>
    </p:spTree>
    <p:extLst>
      <p:ext uri="{BB962C8B-B14F-4D97-AF65-F5344CB8AC3E}">
        <p14:creationId xmlns:p14="http://schemas.microsoft.com/office/powerpoint/2010/main" val="2348520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80053" y="1589903"/>
            <a:ext cx="5469924" cy="646331"/>
          </a:xfrm>
          <a:prstGeom prst="rect">
            <a:avLst/>
          </a:prstGeom>
          <a:noFill/>
        </p:spPr>
        <p:txBody>
          <a:bodyPr wrap="square" rtlCol="0">
            <a:spAutoFit/>
          </a:bodyPr>
          <a:lstStyle/>
          <a:p>
            <a:r>
              <a:rPr kumimoji="1" lang="ja-JP" altLang="en-US" dirty="0" smtClean="0">
                <a:solidFill>
                  <a:srgbClr val="FF0000"/>
                </a:solidFill>
              </a:rPr>
              <a:t>ハブティクス通信を用いたリアルタイムロボティクスを実現するには・・・・・</a:t>
            </a:r>
            <a:endParaRPr kumimoji="1" lang="en-US" altLang="ja-JP" dirty="0" smtClean="0">
              <a:solidFill>
                <a:srgbClr val="FF0000"/>
              </a:solidFill>
            </a:endParaRPr>
          </a:p>
        </p:txBody>
      </p:sp>
      <p:sp>
        <p:nvSpPr>
          <p:cNvPr id="3" name="テキスト ボックス 2"/>
          <p:cNvSpPr txBox="1"/>
          <p:nvPr/>
        </p:nvSpPr>
        <p:spPr>
          <a:xfrm>
            <a:off x="2174789" y="2792627"/>
            <a:ext cx="5708821" cy="1200329"/>
          </a:xfrm>
          <a:prstGeom prst="rect">
            <a:avLst/>
          </a:prstGeom>
          <a:noFill/>
        </p:spPr>
        <p:txBody>
          <a:bodyPr wrap="square" rtlCol="0">
            <a:spAutoFit/>
          </a:bodyPr>
          <a:lstStyle/>
          <a:p>
            <a:r>
              <a:rPr kumimoji="1" lang="ja-JP" altLang="en-US" dirty="0" smtClean="0"/>
              <a:t>・透明性</a:t>
            </a:r>
            <a:r>
              <a:rPr kumimoji="1" lang="en-US" altLang="ja-JP" dirty="0" smtClean="0"/>
              <a:t>Transparency</a:t>
            </a:r>
            <a:r>
              <a:rPr kumimoji="1" lang="ja-JP" altLang="en-US" dirty="0" smtClean="0"/>
              <a:t>（同期性と双方向性）の実現</a:t>
            </a:r>
            <a:endParaRPr kumimoji="1" lang="en-US" altLang="ja-JP" dirty="0" smtClean="0"/>
          </a:p>
          <a:p>
            <a:endParaRPr lang="en-US" altLang="ja-JP" dirty="0"/>
          </a:p>
          <a:p>
            <a:r>
              <a:rPr kumimoji="1" lang="ja-JP" altLang="en-US" dirty="0" smtClean="0"/>
              <a:t>・モデル変動に</a:t>
            </a:r>
            <a:r>
              <a:rPr kumimoji="1" lang="ja-JP" altLang="en-US" u="sng" dirty="0" smtClean="0"/>
              <a:t>ロバストな通信による時間遅れ</a:t>
            </a:r>
            <a:r>
              <a:rPr kumimoji="1" lang="ja-JP" altLang="en-US" dirty="0" smtClean="0"/>
              <a:t>の</a:t>
            </a:r>
            <a:endParaRPr kumimoji="1" lang="en-US" altLang="ja-JP" dirty="0" smtClean="0"/>
          </a:p>
          <a:p>
            <a:r>
              <a:rPr kumimoji="1" lang="ja-JP" altLang="en-US" dirty="0" smtClean="0"/>
              <a:t>　補償</a:t>
            </a:r>
            <a:endParaRPr kumimoji="1" lang="ja-JP" altLang="en-US" dirty="0"/>
          </a:p>
        </p:txBody>
      </p:sp>
      <p:sp>
        <p:nvSpPr>
          <p:cNvPr id="4" name="星 7 3"/>
          <p:cNvSpPr/>
          <p:nvPr/>
        </p:nvSpPr>
        <p:spPr>
          <a:xfrm>
            <a:off x="4374293" y="3992956"/>
            <a:ext cx="6326658" cy="2086567"/>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テキスト ボックス 4"/>
          <p:cNvSpPr txBox="1"/>
          <p:nvPr/>
        </p:nvSpPr>
        <p:spPr>
          <a:xfrm>
            <a:off x="5931243" y="4885038"/>
            <a:ext cx="3435179" cy="646331"/>
          </a:xfrm>
          <a:prstGeom prst="rect">
            <a:avLst/>
          </a:prstGeom>
          <a:noFill/>
        </p:spPr>
        <p:txBody>
          <a:bodyPr wrap="square" rtlCol="0">
            <a:spAutoFit/>
          </a:bodyPr>
          <a:lstStyle/>
          <a:p>
            <a:r>
              <a:rPr kumimoji="1" lang="en-US" altLang="ja-JP" dirty="0" smtClean="0"/>
              <a:t>5G</a:t>
            </a:r>
            <a:r>
              <a:rPr kumimoji="1" lang="ja-JP" altLang="en-US" dirty="0" smtClean="0"/>
              <a:t>になれば遅延は</a:t>
            </a:r>
            <a:r>
              <a:rPr kumimoji="1" lang="en-US" altLang="ja-JP" dirty="0" smtClean="0"/>
              <a:t>1ms:</a:t>
            </a:r>
          </a:p>
          <a:p>
            <a:r>
              <a:rPr kumimoji="1" lang="ja-JP" altLang="en-US" dirty="0" smtClean="0"/>
              <a:t>人間はその遅れを認識出来ない</a:t>
            </a:r>
            <a:endParaRPr kumimoji="1" lang="ja-JP" altLang="en-US" dirty="0"/>
          </a:p>
        </p:txBody>
      </p:sp>
    </p:spTree>
    <p:extLst>
      <p:ext uri="{BB962C8B-B14F-4D97-AF65-F5344CB8AC3E}">
        <p14:creationId xmlns:p14="http://schemas.microsoft.com/office/powerpoint/2010/main" val="548165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69990" y="2623751"/>
            <a:ext cx="1112108" cy="593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260757" y="2623751"/>
            <a:ext cx="1021491" cy="5931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645243" y="2839993"/>
            <a:ext cx="107091" cy="12356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円/楕円 5"/>
          <p:cNvSpPr/>
          <p:nvPr/>
        </p:nvSpPr>
        <p:spPr>
          <a:xfrm>
            <a:off x="5659396" y="2848231"/>
            <a:ext cx="107091" cy="12356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3698788" y="2349841"/>
            <a:ext cx="1" cy="490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p:cNvCxnSpPr/>
          <p:nvPr/>
        </p:nvCxnSpPr>
        <p:spPr>
          <a:xfrm>
            <a:off x="5697258" y="2331745"/>
            <a:ext cx="15683" cy="516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698788" y="2349841"/>
            <a:ext cx="2006311" cy="0"/>
          </a:xfrm>
          <a:prstGeom prst="line">
            <a:avLst/>
          </a:prstGeom>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flipH="1" flipV="1">
            <a:off x="3707027" y="2971799"/>
            <a:ext cx="7838" cy="392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p:cNvCxnSpPr>
            <a:endCxn id="6" idx="4"/>
          </p:cNvCxnSpPr>
          <p:nvPr/>
        </p:nvCxnSpPr>
        <p:spPr>
          <a:xfrm flipV="1">
            <a:off x="5712942" y="2971798"/>
            <a:ext cx="0" cy="392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3714866" y="3364717"/>
            <a:ext cx="1998075" cy="0"/>
          </a:xfrm>
          <a:prstGeom prst="line">
            <a:avLst/>
          </a:prstGeom>
        </p:spPr>
        <p:style>
          <a:lnRef idx="1">
            <a:schemeClr val="dk1"/>
          </a:lnRef>
          <a:fillRef idx="0">
            <a:schemeClr val="dk1"/>
          </a:fillRef>
          <a:effectRef idx="0">
            <a:schemeClr val="dk1"/>
          </a:effectRef>
          <a:fontRef idx="minor">
            <a:schemeClr val="tx1"/>
          </a:fontRef>
        </p:style>
      </p:cxnSp>
      <p:cxnSp>
        <p:nvCxnSpPr>
          <p:cNvPr id="32" name="直線矢印コネクタ 31"/>
          <p:cNvCxnSpPr>
            <a:stCxn id="5" idx="2"/>
            <a:endCxn id="3" idx="3"/>
          </p:cNvCxnSpPr>
          <p:nvPr/>
        </p:nvCxnSpPr>
        <p:spPr>
          <a:xfrm flipH="1">
            <a:off x="2982098" y="2901777"/>
            <a:ext cx="663145" cy="185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p:cNvCxnSpPr>
            <a:stCxn id="6" idx="6"/>
          </p:cNvCxnSpPr>
          <p:nvPr/>
        </p:nvCxnSpPr>
        <p:spPr>
          <a:xfrm flipV="1">
            <a:off x="5766487" y="2901776"/>
            <a:ext cx="494271" cy="8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正方形/長方形 34"/>
          <p:cNvSpPr/>
          <p:nvPr/>
        </p:nvSpPr>
        <p:spPr>
          <a:xfrm>
            <a:off x="4217773" y="1787611"/>
            <a:ext cx="922638" cy="23889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6" name="円/楕円 35"/>
          <p:cNvSpPr/>
          <p:nvPr/>
        </p:nvSpPr>
        <p:spPr>
          <a:xfrm>
            <a:off x="4720281" y="4115981"/>
            <a:ext cx="107091" cy="12356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円/楕円 36"/>
          <p:cNvSpPr/>
          <p:nvPr/>
        </p:nvSpPr>
        <p:spPr>
          <a:xfrm>
            <a:off x="4625546" y="1425147"/>
            <a:ext cx="107091" cy="12356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9" name="直線コネクタ 38"/>
          <p:cNvCxnSpPr>
            <a:stCxn id="35" idx="2"/>
          </p:cNvCxnSpPr>
          <p:nvPr/>
        </p:nvCxnSpPr>
        <p:spPr>
          <a:xfrm>
            <a:off x="4679092" y="2026508"/>
            <a:ext cx="0" cy="323333"/>
          </a:xfrm>
          <a:prstGeom prst="line">
            <a:avLst/>
          </a:prstGeom>
        </p:spPr>
        <p:style>
          <a:lnRef idx="1">
            <a:schemeClr val="dk1"/>
          </a:lnRef>
          <a:fillRef idx="0">
            <a:schemeClr val="dk1"/>
          </a:fillRef>
          <a:effectRef idx="0">
            <a:schemeClr val="dk1"/>
          </a:effectRef>
          <a:fontRef idx="minor">
            <a:schemeClr val="tx1"/>
          </a:fontRef>
        </p:style>
      </p:cxnSp>
      <p:sp>
        <p:nvSpPr>
          <p:cNvPr id="41" name="正方形/長方形 40"/>
          <p:cNvSpPr/>
          <p:nvPr/>
        </p:nvSpPr>
        <p:spPr>
          <a:xfrm>
            <a:off x="4312508" y="3638187"/>
            <a:ext cx="922638" cy="23889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4713903" y="3364717"/>
            <a:ext cx="0" cy="273470"/>
          </a:xfrm>
          <a:prstGeom prst="line">
            <a:avLst/>
          </a:prstGeom>
        </p:spPr>
        <p:style>
          <a:lnRef idx="1">
            <a:schemeClr val="dk1"/>
          </a:lnRef>
          <a:fillRef idx="0">
            <a:schemeClr val="dk1"/>
          </a:fillRef>
          <a:effectRef idx="0">
            <a:schemeClr val="dk1"/>
          </a:effectRef>
          <a:fontRef idx="minor">
            <a:schemeClr val="tx1"/>
          </a:fontRef>
        </p:style>
      </p:cxnSp>
      <p:cxnSp>
        <p:nvCxnSpPr>
          <p:cNvPr id="45" name="直線矢印コネクタ 44"/>
          <p:cNvCxnSpPr>
            <a:endCxn id="35" idx="0"/>
          </p:cNvCxnSpPr>
          <p:nvPr/>
        </p:nvCxnSpPr>
        <p:spPr>
          <a:xfrm>
            <a:off x="4679092" y="1507524"/>
            <a:ext cx="0" cy="280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p:cNvCxnSpPr>
            <a:endCxn id="41" idx="2"/>
          </p:cNvCxnSpPr>
          <p:nvPr/>
        </p:nvCxnSpPr>
        <p:spPr>
          <a:xfrm flipV="1">
            <a:off x="4773827" y="3877084"/>
            <a:ext cx="0" cy="241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a:xfrm>
            <a:off x="2323070" y="1486930"/>
            <a:ext cx="23024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矢印コネクタ 51"/>
          <p:cNvCxnSpPr/>
          <p:nvPr/>
        </p:nvCxnSpPr>
        <p:spPr>
          <a:xfrm flipH="1" flipV="1">
            <a:off x="4724401" y="1485175"/>
            <a:ext cx="2047101" cy="5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2323070" y="1486930"/>
            <a:ext cx="0" cy="1136821"/>
          </a:xfrm>
          <a:prstGeom prst="line">
            <a:avLst/>
          </a:prstGeom>
        </p:spPr>
        <p:style>
          <a:lnRef idx="1">
            <a:schemeClr val="dk1"/>
          </a:lnRef>
          <a:fillRef idx="0">
            <a:schemeClr val="dk1"/>
          </a:fillRef>
          <a:effectRef idx="0">
            <a:schemeClr val="dk1"/>
          </a:effectRef>
          <a:fontRef idx="minor">
            <a:schemeClr val="tx1"/>
          </a:fontRef>
        </p:style>
      </p:cxnSp>
      <p:cxnSp>
        <p:nvCxnSpPr>
          <p:cNvPr id="57" name="直線コネクタ 56"/>
          <p:cNvCxnSpPr>
            <a:endCxn id="4" idx="0"/>
          </p:cNvCxnSpPr>
          <p:nvPr/>
        </p:nvCxnSpPr>
        <p:spPr>
          <a:xfrm>
            <a:off x="6771502" y="1485175"/>
            <a:ext cx="1" cy="1138576"/>
          </a:xfrm>
          <a:prstGeom prst="line">
            <a:avLst/>
          </a:prstGeom>
        </p:spPr>
        <p:style>
          <a:lnRef idx="1">
            <a:schemeClr val="dk1"/>
          </a:lnRef>
          <a:fillRef idx="0">
            <a:schemeClr val="dk1"/>
          </a:fillRef>
          <a:effectRef idx="0">
            <a:schemeClr val="dk1"/>
          </a:effectRef>
          <a:fontRef idx="minor">
            <a:schemeClr val="tx1"/>
          </a:fontRef>
        </p:style>
      </p:cxnSp>
      <p:cxnSp>
        <p:nvCxnSpPr>
          <p:cNvPr id="59" name="直線矢印コネクタ 58"/>
          <p:cNvCxnSpPr/>
          <p:nvPr/>
        </p:nvCxnSpPr>
        <p:spPr>
          <a:xfrm>
            <a:off x="2426043" y="4157605"/>
            <a:ext cx="231031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直線矢印コネクタ 60"/>
          <p:cNvCxnSpPr>
            <a:endCxn id="36" idx="6"/>
          </p:cNvCxnSpPr>
          <p:nvPr/>
        </p:nvCxnSpPr>
        <p:spPr>
          <a:xfrm flipH="1">
            <a:off x="4827372" y="4157605"/>
            <a:ext cx="1944130" cy="20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コネクタ 63"/>
          <p:cNvCxnSpPr>
            <a:stCxn id="4" idx="2"/>
          </p:cNvCxnSpPr>
          <p:nvPr/>
        </p:nvCxnSpPr>
        <p:spPr>
          <a:xfrm flipH="1">
            <a:off x="6771502" y="3216875"/>
            <a:ext cx="1" cy="984417"/>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p:cNvCxnSpPr>
            <a:stCxn id="3" idx="2"/>
          </p:cNvCxnSpPr>
          <p:nvPr/>
        </p:nvCxnSpPr>
        <p:spPr>
          <a:xfrm>
            <a:off x="2426044" y="3216875"/>
            <a:ext cx="0" cy="984417"/>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1990232" y="2689480"/>
            <a:ext cx="1046205" cy="461665"/>
          </a:xfrm>
          <a:prstGeom prst="rect">
            <a:avLst/>
          </a:prstGeom>
          <a:noFill/>
        </p:spPr>
        <p:txBody>
          <a:bodyPr wrap="square" rtlCol="0">
            <a:spAutoFit/>
          </a:bodyPr>
          <a:lstStyle/>
          <a:p>
            <a:r>
              <a:rPr kumimoji="1" lang="ja-JP" altLang="en-US" sz="1200" dirty="0" smtClean="0"/>
              <a:t>マスタ　　システム</a:t>
            </a:r>
            <a:endParaRPr kumimoji="1" lang="ja-JP" altLang="en-US" sz="1200" dirty="0"/>
          </a:p>
        </p:txBody>
      </p:sp>
      <p:sp>
        <p:nvSpPr>
          <p:cNvPr id="70" name="テキスト ボックス 69"/>
          <p:cNvSpPr txBox="1"/>
          <p:nvPr/>
        </p:nvSpPr>
        <p:spPr>
          <a:xfrm>
            <a:off x="6428839" y="2683934"/>
            <a:ext cx="1046205" cy="461665"/>
          </a:xfrm>
          <a:prstGeom prst="rect">
            <a:avLst/>
          </a:prstGeom>
          <a:noFill/>
        </p:spPr>
        <p:txBody>
          <a:bodyPr wrap="square" rtlCol="0">
            <a:spAutoFit/>
          </a:bodyPr>
          <a:lstStyle/>
          <a:p>
            <a:r>
              <a:rPr kumimoji="1" lang="ja-JP" altLang="en-US" sz="1200" dirty="0" smtClean="0"/>
              <a:t>スレ－ブ　　システム</a:t>
            </a:r>
            <a:endParaRPr kumimoji="1" lang="ja-JP" altLang="en-US" sz="1200" dirty="0"/>
          </a:p>
        </p:txBody>
      </p:sp>
      <p:sp>
        <p:nvSpPr>
          <p:cNvPr id="71" name="テキスト ボックス 70"/>
          <p:cNvSpPr txBox="1"/>
          <p:nvPr/>
        </p:nvSpPr>
        <p:spPr>
          <a:xfrm>
            <a:off x="4312508" y="1787611"/>
            <a:ext cx="827902" cy="276999"/>
          </a:xfrm>
          <a:prstGeom prst="rect">
            <a:avLst/>
          </a:prstGeom>
          <a:noFill/>
        </p:spPr>
        <p:txBody>
          <a:bodyPr wrap="square" rtlCol="0">
            <a:spAutoFit/>
          </a:bodyPr>
          <a:lstStyle/>
          <a:p>
            <a:r>
              <a:rPr kumimoji="1" lang="ja-JP" altLang="en-US" sz="1200" dirty="0" smtClean="0"/>
              <a:t>位置制御</a:t>
            </a:r>
            <a:endParaRPr kumimoji="1" lang="ja-JP" altLang="en-US" sz="1200" dirty="0"/>
          </a:p>
        </p:txBody>
      </p:sp>
      <p:sp>
        <p:nvSpPr>
          <p:cNvPr id="72" name="テキスト ボックス 71"/>
          <p:cNvSpPr txBox="1"/>
          <p:nvPr/>
        </p:nvSpPr>
        <p:spPr>
          <a:xfrm>
            <a:off x="4423719" y="3638187"/>
            <a:ext cx="827902" cy="276999"/>
          </a:xfrm>
          <a:prstGeom prst="rect">
            <a:avLst/>
          </a:prstGeom>
          <a:noFill/>
        </p:spPr>
        <p:txBody>
          <a:bodyPr wrap="square" rtlCol="0">
            <a:spAutoFit/>
          </a:bodyPr>
          <a:lstStyle/>
          <a:p>
            <a:r>
              <a:rPr kumimoji="1" lang="ja-JP" altLang="en-US" sz="1200" dirty="0" smtClean="0"/>
              <a:t>力制御</a:t>
            </a:r>
            <a:endParaRPr kumimoji="1" lang="ja-JP" altLang="en-US" sz="1200" dirty="0"/>
          </a:p>
        </p:txBody>
      </p:sp>
      <p:cxnSp>
        <p:nvCxnSpPr>
          <p:cNvPr id="74" name="直線矢印コネクタ 73"/>
          <p:cNvCxnSpPr/>
          <p:nvPr/>
        </p:nvCxnSpPr>
        <p:spPr>
          <a:xfrm flipH="1">
            <a:off x="1491049" y="2759676"/>
            <a:ext cx="3789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線矢印コネクタ 75"/>
          <p:cNvCxnSpPr/>
          <p:nvPr/>
        </p:nvCxnSpPr>
        <p:spPr>
          <a:xfrm>
            <a:off x="1540476" y="3111393"/>
            <a:ext cx="3212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線矢印コネクタ 77"/>
          <p:cNvCxnSpPr/>
          <p:nvPr/>
        </p:nvCxnSpPr>
        <p:spPr>
          <a:xfrm>
            <a:off x="7282248" y="2759676"/>
            <a:ext cx="4201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a:xfrm flipH="1">
            <a:off x="7282248" y="3031524"/>
            <a:ext cx="4201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1075036" y="2612535"/>
            <a:ext cx="724929" cy="307777"/>
          </a:xfrm>
          <a:prstGeom prst="rect">
            <a:avLst/>
          </a:prstGeom>
          <a:noFill/>
        </p:spPr>
        <p:txBody>
          <a:bodyPr wrap="square" rtlCol="0">
            <a:spAutoFit/>
          </a:bodyPr>
          <a:lstStyle/>
          <a:p>
            <a:r>
              <a:rPr kumimoji="1" lang="en-US" altLang="ja-JP" sz="1400" dirty="0" err="1" smtClean="0"/>
              <a:t>Xm</a:t>
            </a:r>
            <a:endParaRPr kumimoji="1" lang="ja-JP" altLang="en-US" sz="1400" dirty="0"/>
          </a:p>
        </p:txBody>
      </p:sp>
      <p:sp>
        <p:nvSpPr>
          <p:cNvPr id="82" name="テキスト ボックス 81"/>
          <p:cNvSpPr txBox="1"/>
          <p:nvPr/>
        </p:nvSpPr>
        <p:spPr>
          <a:xfrm>
            <a:off x="1093575" y="2935654"/>
            <a:ext cx="885567" cy="307777"/>
          </a:xfrm>
          <a:prstGeom prst="rect">
            <a:avLst/>
          </a:prstGeom>
          <a:noFill/>
        </p:spPr>
        <p:txBody>
          <a:bodyPr wrap="square" rtlCol="0">
            <a:spAutoFit/>
          </a:bodyPr>
          <a:lstStyle/>
          <a:p>
            <a:r>
              <a:rPr kumimoji="1" lang="en-US" altLang="ja-JP" sz="1400" dirty="0" err="1" smtClean="0"/>
              <a:t>Fm</a:t>
            </a:r>
            <a:endParaRPr kumimoji="1" lang="ja-JP" altLang="en-US" sz="1400" dirty="0"/>
          </a:p>
        </p:txBody>
      </p:sp>
      <p:sp>
        <p:nvSpPr>
          <p:cNvPr id="83" name="テキスト ボックス 82"/>
          <p:cNvSpPr txBox="1"/>
          <p:nvPr/>
        </p:nvSpPr>
        <p:spPr>
          <a:xfrm>
            <a:off x="7657865" y="2602237"/>
            <a:ext cx="584887" cy="307777"/>
          </a:xfrm>
          <a:prstGeom prst="rect">
            <a:avLst/>
          </a:prstGeom>
          <a:noFill/>
        </p:spPr>
        <p:txBody>
          <a:bodyPr wrap="square" rtlCol="0">
            <a:spAutoFit/>
          </a:bodyPr>
          <a:lstStyle/>
          <a:p>
            <a:r>
              <a:rPr kumimoji="1" lang="en-US" altLang="ja-JP" sz="1400" dirty="0" err="1" smtClean="0"/>
              <a:t>Xs</a:t>
            </a:r>
            <a:endParaRPr kumimoji="1" lang="ja-JP" altLang="en-US" sz="1400" dirty="0"/>
          </a:p>
        </p:txBody>
      </p:sp>
      <p:sp>
        <p:nvSpPr>
          <p:cNvPr id="84" name="テキスト ボックス 83"/>
          <p:cNvSpPr txBox="1"/>
          <p:nvPr/>
        </p:nvSpPr>
        <p:spPr>
          <a:xfrm>
            <a:off x="7711018" y="2877635"/>
            <a:ext cx="448167" cy="307777"/>
          </a:xfrm>
          <a:prstGeom prst="rect">
            <a:avLst/>
          </a:prstGeom>
          <a:noFill/>
        </p:spPr>
        <p:txBody>
          <a:bodyPr wrap="square" rtlCol="0">
            <a:spAutoFit/>
          </a:bodyPr>
          <a:lstStyle/>
          <a:p>
            <a:r>
              <a:rPr kumimoji="1" lang="en-US" altLang="ja-JP" sz="1400" dirty="0" smtClean="0"/>
              <a:t>Fs</a:t>
            </a:r>
            <a:endParaRPr kumimoji="1" lang="ja-JP" altLang="en-US" sz="1400" dirty="0"/>
          </a:p>
        </p:txBody>
      </p:sp>
      <p:sp>
        <p:nvSpPr>
          <p:cNvPr id="85" name="テキスト ボックス 84"/>
          <p:cNvSpPr txBox="1"/>
          <p:nvPr/>
        </p:nvSpPr>
        <p:spPr>
          <a:xfrm>
            <a:off x="2807043" y="2126019"/>
            <a:ext cx="724929" cy="307777"/>
          </a:xfrm>
          <a:prstGeom prst="rect">
            <a:avLst/>
          </a:prstGeom>
          <a:noFill/>
        </p:spPr>
        <p:txBody>
          <a:bodyPr wrap="square" rtlCol="0">
            <a:spAutoFit/>
          </a:bodyPr>
          <a:lstStyle/>
          <a:p>
            <a:r>
              <a:rPr kumimoji="1" lang="en-US" altLang="ja-JP" sz="1400" dirty="0" err="1" smtClean="0"/>
              <a:t>Xm</a:t>
            </a:r>
            <a:endParaRPr kumimoji="1" lang="ja-JP" altLang="en-US" sz="1400" dirty="0"/>
          </a:p>
        </p:txBody>
      </p:sp>
      <p:sp>
        <p:nvSpPr>
          <p:cNvPr id="86" name="円/楕円 85"/>
          <p:cNvSpPr/>
          <p:nvPr/>
        </p:nvSpPr>
        <p:spPr>
          <a:xfrm>
            <a:off x="2924433" y="2035233"/>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6038745" y="3620523"/>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5940924" y="3616122"/>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6110039" y="2035233"/>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5990762" y="2024127"/>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3037880" y="2048154"/>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5902341" y="2083256"/>
            <a:ext cx="584887" cy="307777"/>
          </a:xfrm>
          <a:prstGeom prst="rect">
            <a:avLst/>
          </a:prstGeom>
          <a:noFill/>
        </p:spPr>
        <p:txBody>
          <a:bodyPr wrap="square" rtlCol="0">
            <a:spAutoFit/>
          </a:bodyPr>
          <a:lstStyle/>
          <a:p>
            <a:r>
              <a:rPr kumimoji="1" lang="en-US" altLang="ja-JP" sz="1400" dirty="0" err="1" smtClean="0"/>
              <a:t>Xs</a:t>
            </a:r>
            <a:endParaRPr kumimoji="1" lang="ja-JP" altLang="en-US" sz="1400" dirty="0"/>
          </a:p>
        </p:txBody>
      </p:sp>
      <p:sp>
        <p:nvSpPr>
          <p:cNvPr id="93" name="円/楕円 92"/>
          <p:cNvSpPr/>
          <p:nvPr/>
        </p:nvSpPr>
        <p:spPr>
          <a:xfrm>
            <a:off x="3216876" y="3603765"/>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3106385" y="3602585"/>
            <a:ext cx="45719" cy="712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2970152" y="3662243"/>
            <a:ext cx="724929" cy="307777"/>
          </a:xfrm>
          <a:prstGeom prst="rect">
            <a:avLst/>
          </a:prstGeom>
          <a:noFill/>
        </p:spPr>
        <p:txBody>
          <a:bodyPr wrap="square" rtlCol="0">
            <a:spAutoFit/>
          </a:bodyPr>
          <a:lstStyle/>
          <a:p>
            <a:r>
              <a:rPr kumimoji="1" lang="en-US" altLang="ja-JP" sz="1400" dirty="0" err="1" smtClean="0"/>
              <a:t>Xm</a:t>
            </a:r>
            <a:endParaRPr kumimoji="1" lang="ja-JP" altLang="en-US" sz="1400" dirty="0"/>
          </a:p>
        </p:txBody>
      </p:sp>
      <p:sp>
        <p:nvSpPr>
          <p:cNvPr id="96" name="テキスト ボックス 95"/>
          <p:cNvSpPr txBox="1"/>
          <p:nvPr/>
        </p:nvSpPr>
        <p:spPr>
          <a:xfrm>
            <a:off x="5817595" y="3665509"/>
            <a:ext cx="584887" cy="307777"/>
          </a:xfrm>
          <a:prstGeom prst="rect">
            <a:avLst/>
          </a:prstGeom>
          <a:noFill/>
        </p:spPr>
        <p:txBody>
          <a:bodyPr wrap="square" rtlCol="0">
            <a:spAutoFit/>
          </a:bodyPr>
          <a:lstStyle/>
          <a:p>
            <a:r>
              <a:rPr kumimoji="1" lang="en-US" altLang="ja-JP" sz="1400" dirty="0" err="1" smtClean="0"/>
              <a:t>Xs</a:t>
            </a:r>
            <a:endParaRPr kumimoji="1" lang="ja-JP" altLang="en-US" sz="1400" dirty="0"/>
          </a:p>
        </p:txBody>
      </p:sp>
      <p:sp>
        <p:nvSpPr>
          <p:cNvPr id="101" name="テキスト ボックス 100"/>
          <p:cNvSpPr txBox="1"/>
          <p:nvPr/>
        </p:nvSpPr>
        <p:spPr>
          <a:xfrm>
            <a:off x="4312508" y="1126399"/>
            <a:ext cx="650789"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102" name="テキスト ボックス 101"/>
          <p:cNvSpPr txBox="1"/>
          <p:nvPr/>
        </p:nvSpPr>
        <p:spPr>
          <a:xfrm>
            <a:off x="4720281" y="1138163"/>
            <a:ext cx="704336"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103" name="テキスト ボックス 102"/>
          <p:cNvSpPr txBox="1"/>
          <p:nvPr/>
        </p:nvSpPr>
        <p:spPr>
          <a:xfrm>
            <a:off x="4335162" y="4135258"/>
            <a:ext cx="514864" cy="378941"/>
          </a:xfrm>
          <a:prstGeom prst="rect">
            <a:avLst/>
          </a:prstGeom>
          <a:noFill/>
        </p:spPr>
        <p:txBody>
          <a:bodyPr wrap="square" rtlCol="0">
            <a:spAutoFit/>
          </a:bodyPr>
          <a:lstStyle/>
          <a:p>
            <a:r>
              <a:rPr kumimoji="1" lang="en-US" altLang="ja-JP" dirty="0" smtClean="0"/>
              <a:t>+</a:t>
            </a:r>
            <a:endParaRPr kumimoji="1" lang="ja-JP" altLang="en-US" dirty="0"/>
          </a:p>
        </p:txBody>
      </p:sp>
      <p:sp>
        <p:nvSpPr>
          <p:cNvPr id="104" name="テキスト ボックス 103"/>
          <p:cNvSpPr txBox="1"/>
          <p:nvPr/>
        </p:nvSpPr>
        <p:spPr>
          <a:xfrm>
            <a:off x="4896267" y="4150553"/>
            <a:ext cx="564291" cy="369332"/>
          </a:xfrm>
          <a:prstGeom prst="rect">
            <a:avLst/>
          </a:prstGeom>
          <a:noFill/>
        </p:spPr>
        <p:txBody>
          <a:bodyPr wrap="square" rtlCol="0">
            <a:spAutoFit/>
          </a:bodyPr>
          <a:lstStyle/>
          <a:p>
            <a:r>
              <a:rPr kumimoji="1" lang="en-US" altLang="ja-JP" dirty="0" smtClean="0"/>
              <a:t>+</a:t>
            </a:r>
            <a:endParaRPr kumimoji="1" lang="ja-JP" altLang="en-US" dirty="0"/>
          </a:p>
        </p:txBody>
      </p:sp>
      <p:sp>
        <p:nvSpPr>
          <p:cNvPr id="105" name="テキスト ボックス 104"/>
          <p:cNvSpPr txBox="1"/>
          <p:nvPr/>
        </p:nvSpPr>
        <p:spPr>
          <a:xfrm>
            <a:off x="3361038" y="4786184"/>
            <a:ext cx="3410464" cy="369332"/>
          </a:xfrm>
          <a:prstGeom prst="rect">
            <a:avLst/>
          </a:prstGeom>
          <a:noFill/>
        </p:spPr>
        <p:txBody>
          <a:bodyPr wrap="square" rtlCol="0">
            <a:spAutoFit/>
          </a:bodyPr>
          <a:lstStyle/>
          <a:p>
            <a:r>
              <a:rPr kumimoji="1" lang="ja-JP" altLang="en-US" dirty="0" smtClean="0"/>
              <a:t>ロバストバイラテラル制御</a:t>
            </a:r>
            <a:endParaRPr kumimoji="1" lang="ja-JP" altLang="en-US" dirty="0"/>
          </a:p>
        </p:txBody>
      </p:sp>
      <p:sp>
        <p:nvSpPr>
          <p:cNvPr id="106" name="テキスト ボックス 105"/>
          <p:cNvSpPr txBox="1"/>
          <p:nvPr/>
        </p:nvSpPr>
        <p:spPr>
          <a:xfrm>
            <a:off x="9135762" y="1729946"/>
            <a:ext cx="2207741" cy="1600438"/>
          </a:xfrm>
          <a:prstGeom prst="rect">
            <a:avLst/>
          </a:prstGeom>
          <a:noFill/>
        </p:spPr>
        <p:txBody>
          <a:bodyPr wrap="square" rtlCol="0">
            <a:spAutoFit/>
          </a:bodyPr>
          <a:lstStyle/>
          <a:p>
            <a:r>
              <a:rPr kumimoji="1" lang="ja-JP" altLang="en-US" sz="1400" dirty="0" smtClean="0"/>
              <a:t>特徴：</a:t>
            </a:r>
            <a:endParaRPr kumimoji="1" lang="en-US" altLang="ja-JP" sz="1400" dirty="0" smtClean="0"/>
          </a:p>
          <a:p>
            <a:r>
              <a:rPr lang="ja-JP" altLang="en-US" sz="1400" dirty="0" smtClean="0"/>
              <a:t>・マスタとスレ－ブの加　　　速度の差で位置制御</a:t>
            </a:r>
            <a:endParaRPr lang="en-US" altLang="ja-JP" sz="1400" dirty="0" smtClean="0"/>
          </a:p>
          <a:p>
            <a:endParaRPr kumimoji="1" lang="en-US" altLang="ja-JP" sz="1400" dirty="0"/>
          </a:p>
          <a:p>
            <a:r>
              <a:rPr lang="ja-JP" altLang="en-US" sz="1400" dirty="0" smtClean="0"/>
              <a:t>・良好な再現性の実現</a:t>
            </a:r>
            <a:endParaRPr lang="en-US" altLang="ja-JP" sz="1400" dirty="0" smtClean="0"/>
          </a:p>
          <a:p>
            <a:endParaRPr kumimoji="1" lang="en-US" altLang="ja-JP" sz="1400" dirty="0"/>
          </a:p>
          <a:p>
            <a:r>
              <a:rPr lang="ja-JP" altLang="en-US" sz="1400" dirty="0" smtClean="0"/>
              <a:t>・鋭敏な触覚が伝達可能</a:t>
            </a:r>
            <a:endParaRPr kumimoji="1" lang="ja-JP" altLang="en-US" sz="1400" dirty="0"/>
          </a:p>
        </p:txBody>
      </p:sp>
    </p:spTree>
    <p:extLst>
      <p:ext uri="{BB962C8B-B14F-4D97-AF65-F5344CB8AC3E}">
        <p14:creationId xmlns:p14="http://schemas.microsoft.com/office/powerpoint/2010/main" val="4269289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xmlns="" id="{81EF8A06-0EEC-46F8-BEF9-85BD872B2917}"/>
              </a:ext>
            </a:extLst>
          </p:cNvPr>
          <p:cNvSpPr/>
          <p:nvPr/>
        </p:nvSpPr>
        <p:spPr>
          <a:xfrm>
            <a:off x="833135" y="618109"/>
            <a:ext cx="8494633" cy="923330"/>
          </a:xfrm>
          <a:prstGeom prst="rect">
            <a:avLst/>
          </a:prstGeom>
          <a:noFill/>
        </p:spPr>
        <p:txBody>
          <a:bodyPr wrap="none" lIns="91440" tIns="45720" rIns="91440" bIns="45720">
            <a:spAutoFit/>
          </a:bodyPr>
          <a:lstStyle/>
          <a:p>
            <a:pPr algn="ctr"/>
            <a:r>
              <a:rPr lang="ja-JP" altLang="en-US" sz="5400" b="1" dirty="0">
                <a:ln w="6600">
                  <a:solidFill>
                    <a:schemeClr val="accent2"/>
                  </a:solidFill>
                  <a:prstDash val="solid"/>
                </a:ln>
                <a:solidFill>
                  <a:srgbClr val="FFFFFF"/>
                </a:solidFill>
                <a:effectLst>
                  <a:outerShdw dist="38100" dir="2700000" algn="tl" rotWithShape="0">
                    <a:schemeClr val="accent2"/>
                  </a:outerShdw>
                </a:effectLst>
              </a:rPr>
              <a:t>リアルハプティクスの未来</a:t>
            </a:r>
            <a:endPar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テキスト ボックス 3">
            <a:extLst>
              <a:ext uri="{FF2B5EF4-FFF2-40B4-BE49-F238E27FC236}">
                <a16:creationId xmlns:a16="http://schemas.microsoft.com/office/drawing/2014/main" xmlns="" id="{B29FFA7B-84DE-461A-BFE9-4A423A77763C}"/>
              </a:ext>
            </a:extLst>
          </p:cNvPr>
          <p:cNvSpPr txBox="1"/>
          <p:nvPr/>
        </p:nvSpPr>
        <p:spPr>
          <a:xfrm>
            <a:off x="1355834" y="1881352"/>
            <a:ext cx="3573518" cy="2585323"/>
          </a:xfrm>
          <a:prstGeom prst="rect">
            <a:avLst/>
          </a:prstGeom>
          <a:noFill/>
        </p:spPr>
        <p:txBody>
          <a:bodyPr wrap="square" rtlCol="0">
            <a:spAutoFit/>
          </a:bodyPr>
          <a:lstStyle/>
          <a:p>
            <a:r>
              <a:rPr kumimoji="1" lang="en-US" altLang="ja-JP" dirty="0" err="1"/>
              <a:t>IoA:Internet</a:t>
            </a:r>
            <a:r>
              <a:rPr kumimoji="1" lang="en-US" altLang="ja-JP" dirty="0"/>
              <a:t> of Action</a:t>
            </a:r>
            <a:r>
              <a:rPr lang="ja-JP" altLang="en-US" dirty="0"/>
              <a:t>を提唱</a:t>
            </a:r>
            <a:endParaRPr lang="en-US" altLang="ja-JP" dirty="0"/>
          </a:p>
          <a:p>
            <a:endParaRPr kumimoji="1" lang="en-US" altLang="ja-JP" dirty="0"/>
          </a:p>
          <a:p>
            <a:r>
              <a:rPr lang="ja-JP" altLang="en-US" dirty="0"/>
              <a:t>・</a:t>
            </a:r>
            <a:r>
              <a:rPr lang="en-US" altLang="ja-JP" dirty="0" err="1"/>
              <a:t>IoT:Internet</a:t>
            </a:r>
            <a:r>
              <a:rPr lang="en-US" altLang="ja-JP" dirty="0"/>
              <a:t> of Things</a:t>
            </a:r>
          </a:p>
          <a:p>
            <a:endParaRPr lang="en-US" altLang="ja-JP" dirty="0"/>
          </a:p>
          <a:p>
            <a:endParaRPr lang="en-US" altLang="ja-JP" dirty="0"/>
          </a:p>
          <a:p>
            <a:endParaRPr lang="en-US" altLang="ja-JP" dirty="0"/>
          </a:p>
          <a:p>
            <a:r>
              <a:rPr lang="ja-JP" altLang="en-US" dirty="0"/>
              <a:t>センシングによって異常を検出する事は出来ても</a:t>
            </a:r>
            <a:r>
              <a:rPr lang="ja-JP" altLang="en-US" u="sng" dirty="0">
                <a:solidFill>
                  <a:srgbClr val="FF0000"/>
                </a:solidFill>
              </a:rPr>
              <a:t>その場で修理などの対応は難しい</a:t>
            </a:r>
            <a:endParaRPr kumimoji="1" lang="ja-JP" altLang="en-US" u="sng" dirty="0">
              <a:solidFill>
                <a:srgbClr val="FF0000"/>
              </a:solidFill>
            </a:endParaRPr>
          </a:p>
        </p:txBody>
      </p:sp>
      <p:sp>
        <p:nvSpPr>
          <p:cNvPr id="5" name="矢印: 下 4">
            <a:extLst>
              <a:ext uri="{FF2B5EF4-FFF2-40B4-BE49-F238E27FC236}">
                <a16:creationId xmlns:a16="http://schemas.microsoft.com/office/drawing/2014/main" xmlns="" id="{0925E5E0-2676-4526-AB17-39FBE2DFF813}"/>
              </a:ext>
            </a:extLst>
          </p:cNvPr>
          <p:cNvSpPr/>
          <p:nvPr/>
        </p:nvSpPr>
        <p:spPr>
          <a:xfrm>
            <a:off x="2963917" y="2804682"/>
            <a:ext cx="357352" cy="624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ストライプ 5">
            <a:extLst>
              <a:ext uri="{FF2B5EF4-FFF2-40B4-BE49-F238E27FC236}">
                <a16:creationId xmlns:a16="http://schemas.microsoft.com/office/drawing/2014/main" xmlns="" id="{22FB7A0F-82E4-4CB7-B2CA-0FCDE7BC0607}"/>
              </a:ext>
            </a:extLst>
          </p:cNvPr>
          <p:cNvSpPr/>
          <p:nvPr/>
        </p:nvSpPr>
        <p:spPr>
          <a:xfrm>
            <a:off x="5391807" y="3825766"/>
            <a:ext cx="1008993" cy="4309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E8D2B8C9-E8BD-482B-A11D-D8E965D1F9C3}"/>
              </a:ext>
            </a:extLst>
          </p:cNvPr>
          <p:cNvSpPr txBox="1"/>
          <p:nvPr/>
        </p:nvSpPr>
        <p:spPr>
          <a:xfrm>
            <a:off x="6747640" y="3429000"/>
            <a:ext cx="4708635" cy="2031325"/>
          </a:xfrm>
          <a:prstGeom prst="rect">
            <a:avLst/>
          </a:prstGeom>
          <a:noFill/>
        </p:spPr>
        <p:txBody>
          <a:bodyPr wrap="square" rtlCol="0">
            <a:spAutoFit/>
          </a:bodyPr>
          <a:lstStyle/>
          <a:p>
            <a:r>
              <a:rPr kumimoji="1" lang="en-US" altLang="ja-JP" dirty="0"/>
              <a:t>IoT</a:t>
            </a:r>
            <a:r>
              <a:rPr kumimoji="1" lang="ja-JP" altLang="en-US" dirty="0"/>
              <a:t>の次の形：</a:t>
            </a:r>
            <a:endParaRPr kumimoji="1" lang="en-US" altLang="ja-JP" dirty="0"/>
          </a:p>
          <a:p>
            <a:r>
              <a:rPr lang="ja-JP" altLang="en-US" dirty="0"/>
              <a:t>・</a:t>
            </a:r>
            <a:r>
              <a:rPr lang="en-US" altLang="ja-JP" dirty="0" err="1"/>
              <a:t>IoA</a:t>
            </a:r>
            <a:r>
              <a:rPr lang="ja-JP" altLang="en-US" dirty="0"/>
              <a:t>は動作情報をクラウド等で共有、蓄積、デ－タベ－ス化必要に応じて適した動作ダウンロ－ド可能</a:t>
            </a:r>
            <a:endParaRPr lang="en-US" altLang="ja-JP" dirty="0"/>
          </a:p>
          <a:p>
            <a:endParaRPr kumimoji="1" lang="en-US" altLang="ja-JP" dirty="0"/>
          </a:p>
          <a:p>
            <a:r>
              <a:rPr lang="ja-JP" altLang="en-US" dirty="0"/>
              <a:t>・</a:t>
            </a:r>
            <a:r>
              <a:rPr lang="en-US" altLang="ja-JP" dirty="0" err="1"/>
              <a:t>IoA</a:t>
            </a:r>
            <a:r>
              <a:rPr lang="ja-JP" altLang="en-US" dirty="0"/>
              <a:t>は遠隔操作や動作再現によって</a:t>
            </a:r>
            <a:endParaRPr lang="en-US" altLang="ja-JP" dirty="0"/>
          </a:p>
          <a:p>
            <a:r>
              <a:rPr kumimoji="1" lang="ja-JP" altLang="en-US" dirty="0"/>
              <a:t>　能動的かつ物理的に対応</a:t>
            </a:r>
          </a:p>
        </p:txBody>
      </p:sp>
      <p:sp>
        <p:nvSpPr>
          <p:cNvPr id="8" name="矢印: 下カーブ 7">
            <a:extLst>
              <a:ext uri="{FF2B5EF4-FFF2-40B4-BE49-F238E27FC236}">
                <a16:creationId xmlns:a16="http://schemas.microsoft.com/office/drawing/2014/main" xmlns="" id="{8082FB81-6037-4DC7-87AF-0E96135716F9}"/>
              </a:ext>
            </a:extLst>
          </p:cNvPr>
          <p:cNvSpPr/>
          <p:nvPr/>
        </p:nvSpPr>
        <p:spPr>
          <a:xfrm rot="2358249">
            <a:off x="5265683" y="1881352"/>
            <a:ext cx="2480441" cy="923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68250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C1D058C-B33A-4672-B723-3BE9FB19606A}"/>
              </a:ext>
            </a:extLst>
          </p:cNvPr>
          <p:cNvSpPr txBox="1"/>
          <p:nvPr/>
        </p:nvSpPr>
        <p:spPr>
          <a:xfrm>
            <a:off x="2480441" y="1163598"/>
            <a:ext cx="10468304" cy="369332"/>
          </a:xfrm>
          <a:prstGeom prst="rect">
            <a:avLst/>
          </a:prstGeom>
          <a:noFill/>
        </p:spPr>
        <p:txBody>
          <a:bodyPr wrap="square" rtlCol="0">
            <a:spAutoFit/>
          </a:bodyPr>
          <a:lstStyle/>
          <a:p>
            <a:r>
              <a:rPr kumimoji="1" lang="ja-JP" altLang="en-US" b="1" dirty="0"/>
              <a:t>遠隔ＰＣＲ検体採取システム</a:t>
            </a:r>
          </a:p>
        </p:txBody>
      </p:sp>
      <p:sp>
        <p:nvSpPr>
          <p:cNvPr id="3" name="テキスト ボックス 2">
            <a:extLst>
              <a:ext uri="{FF2B5EF4-FFF2-40B4-BE49-F238E27FC236}">
                <a16:creationId xmlns:a16="http://schemas.microsoft.com/office/drawing/2014/main" xmlns="" id="{875F2872-00CF-4875-A020-E84DAC916F74}"/>
              </a:ext>
            </a:extLst>
          </p:cNvPr>
          <p:cNvSpPr txBox="1"/>
          <p:nvPr/>
        </p:nvSpPr>
        <p:spPr>
          <a:xfrm>
            <a:off x="1629103" y="1723697"/>
            <a:ext cx="6779173" cy="646331"/>
          </a:xfrm>
          <a:prstGeom prst="rect">
            <a:avLst/>
          </a:prstGeom>
          <a:noFill/>
        </p:spPr>
        <p:txBody>
          <a:bodyPr wrap="square" rtlCol="0">
            <a:spAutoFit/>
          </a:bodyPr>
          <a:lstStyle/>
          <a:p>
            <a:r>
              <a:rPr kumimoji="1" lang="ja-JP" altLang="en-US" dirty="0"/>
              <a:t>検体採取は医療従事者と被験者が直接対面して行うため、医療従事者の感染リスクが存在する。</a:t>
            </a:r>
          </a:p>
        </p:txBody>
      </p:sp>
      <p:sp>
        <p:nvSpPr>
          <p:cNvPr id="4" name="テキスト ボックス 3">
            <a:extLst>
              <a:ext uri="{FF2B5EF4-FFF2-40B4-BE49-F238E27FC236}">
                <a16:creationId xmlns:a16="http://schemas.microsoft.com/office/drawing/2014/main" xmlns="" id="{1B6E3A07-CB83-4F08-B7AE-1CC6CED50062}"/>
              </a:ext>
            </a:extLst>
          </p:cNvPr>
          <p:cNvSpPr txBox="1"/>
          <p:nvPr/>
        </p:nvSpPr>
        <p:spPr>
          <a:xfrm>
            <a:off x="2480441" y="725016"/>
            <a:ext cx="6663559" cy="369332"/>
          </a:xfrm>
          <a:prstGeom prst="rect">
            <a:avLst/>
          </a:prstGeom>
          <a:noFill/>
        </p:spPr>
        <p:txBody>
          <a:bodyPr wrap="square" rtlCol="0">
            <a:spAutoFit/>
          </a:bodyPr>
          <a:lstStyle/>
          <a:p>
            <a:r>
              <a:rPr kumimoji="1" lang="en-US" altLang="ja-JP" b="1" dirty="0">
                <a:solidFill>
                  <a:srgbClr val="FF0000"/>
                </a:solidFill>
              </a:rPr>
              <a:t>Real-Haptics</a:t>
            </a:r>
            <a:r>
              <a:rPr kumimoji="1" lang="ja-JP" altLang="en-US" b="1" dirty="0">
                <a:solidFill>
                  <a:srgbClr val="FF0000"/>
                </a:solidFill>
              </a:rPr>
              <a:t>技術で実現可能か？</a:t>
            </a:r>
          </a:p>
        </p:txBody>
      </p:sp>
      <p:sp>
        <p:nvSpPr>
          <p:cNvPr id="5" name="テキスト ボックス 4">
            <a:extLst>
              <a:ext uri="{FF2B5EF4-FFF2-40B4-BE49-F238E27FC236}">
                <a16:creationId xmlns:a16="http://schemas.microsoft.com/office/drawing/2014/main" xmlns="" id="{BE6F857B-EA68-4B21-B43F-639F8A8DAEAE}"/>
              </a:ext>
            </a:extLst>
          </p:cNvPr>
          <p:cNvSpPr txBox="1"/>
          <p:nvPr/>
        </p:nvSpPr>
        <p:spPr>
          <a:xfrm>
            <a:off x="9091448" y="1698551"/>
            <a:ext cx="1166648" cy="369332"/>
          </a:xfrm>
          <a:prstGeom prst="rect">
            <a:avLst/>
          </a:prstGeom>
          <a:noFill/>
        </p:spPr>
        <p:txBody>
          <a:bodyPr wrap="square" rtlCol="0">
            <a:spAutoFit/>
          </a:bodyPr>
          <a:lstStyle/>
          <a:p>
            <a:r>
              <a:rPr kumimoji="1" lang="ja-JP" altLang="en-US" dirty="0"/>
              <a:t>課題</a:t>
            </a:r>
          </a:p>
        </p:txBody>
      </p:sp>
      <p:sp>
        <p:nvSpPr>
          <p:cNvPr id="6" name="フローチャート: 表示 5">
            <a:extLst>
              <a:ext uri="{FF2B5EF4-FFF2-40B4-BE49-F238E27FC236}">
                <a16:creationId xmlns:a16="http://schemas.microsoft.com/office/drawing/2014/main" xmlns="" id="{25C9F565-2835-44C8-AE29-5AC4F8A15F8C}"/>
              </a:ext>
            </a:extLst>
          </p:cNvPr>
          <p:cNvSpPr/>
          <p:nvPr/>
        </p:nvSpPr>
        <p:spPr>
          <a:xfrm>
            <a:off x="8865475" y="1560051"/>
            <a:ext cx="1061545" cy="646331"/>
          </a:xfrm>
          <a:prstGeom prst="flowChartDisp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xmlns="" id="{27AEFF8D-1291-420F-A791-BD51362C194A}"/>
              </a:ext>
            </a:extLst>
          </p:cNvPr>
          <p:cNvSpPr/>
          <p:nvPr/>
        </p:nvSpPr>
        <p:spPr>
          <a:xfrm>
            <a:off x="4834758" y="2575034"/>
            <a:ext cx="378373" cy="845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0F73EED1-778E-4B84-B829-537CA45B383C}"/>
              </a:ext>
            </a:extLst>
          </p:cNvPr>
          <p:cNvSpPr txBox="1"/>
          <p:nvPr/>
        </p:nvSpPr>
        <p:spPr>
          <a:xfrm>
            <a:off x="2243957" y="3689609"/>
            <a:ext cx="5559973" cy="1200329"/>
          </a:xfrm>
          <a:prstGeom prst="rect">
            <a:avLst/>
          </a:prstGeom>
          <a:noFill/>
        </p:spPr>
        <p:txBody>
          <a:bodyPr wrap="square" rtlCol="0">
            <a:spAutoFit/>
          </a:bodyPr>
          <a:lstStyle/>
          <a:p>
            <a:r>
              <a:rPr kumimoji="1" lang="ja-JP" altLang="en-US" dirty="0"/>
              <a:t>医療従事者がロボットを遠隔操作して検体を採取するため、被験者と医療従事者が物理的に隔離された状態での検体採取が可能となる事で、医療従事者の感染リスクの低減が可能</a:t>
            </a:r>
          </a:p>
        </p:txBody>
      </p:sp>
      <p:sp>
        <p:nvSpPr>
          <p:cNvPr id="11" name="テキスト ボックス 10">
            <a:extLst>
              <a:ext uri="{FF2B5EF4-FFF2-40B4-BE49-F238E27FC236}">
                <a16:creationId xmlns:a16="http://schemas.microsoft.com/office/drawing/2014/main" xmlns="" id="{4537196A-F316-4FAF-B792-B1F30D431860}"/>
              </a:ext>
            </a:extLst>
          </p:cNvPr>
          <p:cNvSpPr txBox="1"/>
          <p:nvPr/>
        </p:nvSpPr>
        <p:spPr>
          <a:xfrm>
            <a:off x="770224" y="5691108"/>
            <a:ext cx="11001518" cy="369332"/>
          </a:xfrm>
          <a:prstGeom prst="rect">
            <a:avLst/>
          </a:prstGeom>
          <a:noFill/>
        </p:spPr>
        <p:txBody>
          <a:bodyPr wrap="square" rtlCol="0">
            <a:spAutoFit/>
          </a:bodyPr>
          <a:lstStyle/>
          <a:p>
            <a:r>
              <a:rPr kumimoji="1" lang="ja-JP" altLang="en-US" dirty="0"/>
              <a:t>ロボットに伝わる感触が医療従事者にフィ－ドバックされるので、被験者を傷つけないやさしい動作可能</a:t>
            </a:r>
          </a:p>
        </p:txBody>
      </p:sp>
      <p:sp>
        <p:nvSpPr>
          <p:cNvPr id="9" name="星 7 8"/>
          <p:cNvSpPr/>
          <p:nvPr/>
        </p:nvSpPr>
        <p:spPr>
          <a:xfrm>
            <a:off x="1005016" y="3871784"/>
            <a:ext cx="782595" cy="790832"/>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54940" y="4151273"/>
            <a:ext cx="1148325" cy="276999"/>
          </a:xfrm>
          <a:prstGeom prst="rect">
            <a:avLst/>
          </a:prstGeom>
          <a:noFill/>
        </p:spPr>
        <p:txBody>
          <a:bodyPr wrap="square" rtlCol="0">
            <a:spAutoFit/>
          </a:bodyPr>
          <a:lstStyle/>
          <a:p>
            <a:r>
              <a:rPr kumimoji="1" lang="ja-JP" altLang="en-US" sz="1200" dirty="0" smtClean="0"/>
              <a:t>改善点</a:t>
            </a:r>
            <a:endParaRPr kumimoji="1" lang="ja-JP" altLang="en-US" sz="1200" dirty="0"/>
          </a:p>
        </p:txBody>
      </p:sp>
      <p:cxnSp>
        <p:nvCxnSpPr>
          <p:cNvPr id="14" name="直線矢印コネクタ 13"/>
          <p:cNvCxnSpPr/>
          <p:nvPr/>
        </p:nvCxnSpPr>
        <p:spPr>
          <a:xfrm>
            <a:off x="1787611" y="4267200"/>
            <a:ext cx="456346" cy="161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1787611" y="4267200"/>
            <a:ext cx="551935" cy="1351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838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E87C2547-CCF1-4C0A-B474-2704B3B52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1724025"/>
            <a:ext cx="7951404" cy="452963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xmlns="" id="{7B4E268A-ADA2-4A76-AF80-0749AC26C608}"/>
              </a:ext>
            </a:extLst>
          </p:cNvPr>
          <p:cNvSpPr txBox="1"/>
          <p:nvPr/>
        </p:nvSpPr>
        <p:spPr>
          <a:xfrm>
            <a:off x="2680138" y="420414"/>
            <a:ext cx="6316717" cy="369332"/>
          </a:xfrm>
          <a:prstGeom prst="rect">
            <a:avLst/>
          </a:prstGeom>
          <a:noFill/>
        </p:spPr>
        <p:txBody>
          <a:bodyPr wrap="square" rtlCol="0">
            <a:spAutoFit/>
          </a:bodyPr>
          <a:lstStyle/>
          <a:p>
            <a:r>
              <a:rPr kumimoji="1" lang="ja-JP" altLang="en-US" dirty="0"/>
              <a:t>遠隔ＰＣＲ検体採取のようす</a:t>
            </a:r>
          </a:p>
        </p:txBody>
      </p:sp>
    </p:spTree>
    <p:extLst>
      <p:ext uri="{BB962C8B-B14F-4D97-AF65-F5344CB8AC3E}">
        <p14:creationId xmlns:p14="http://schemas.microsoft.com/office/powerpoint/2010/main" val="993309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64259" y="2718487"/>
            <a:ext cx="9671222" cy="707886"/>
          </a:xfrm>
          <a:prstGeom prst="rect">
            <a:avLst/>
          </a:prstGeom>
          <a:noFill/>
        </p:spPr>
        <p:txBody>
          <a:bodyPr wrap="square" rtlCol="0">
            <a:spAutoFit/>
          </a:bodyPr>
          <a:lstStyle/>
          <a:p>
            <a:r>
              <a:rPr kumimoji="1" lang="ja-JP" altLang="en-US" sz="4000" dirty="0"/>
              <a:t>ご清聴ありがとうございました</a:t>
            </a:r>
          </a:p>
        </p:txBody>
      </p:sp>
    </p:spTree>
    <p:extLst>
      <p:ext uri="{BB962C8B-B14F-4D97-AF65-F5344CB8AC3E}">
        <p14:creationId xmlns:p14="http://schemas.microsoft.com/office/powerpoint/2010/main" val="128886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18453" y="757304"/>
            <a:ext cx="5824152" cy="369332"/>
          </a:xfrm>
          <a:prstGeom prst="rect">
            <a:avLst/>
          </a:prstGeom>
          <a:noFill/>
        </p:spPr>
        <p:txBody>
          <a:bodyPr wrap="square" rtlCol="0">
            <a:spAutoFit/>
          </a:bodyPr>
          <a:lstStyle/>
          <a:p>
            <a:r>
              <a:rPr kumimoji="1" lang="ja-JP" altLang="en-US" b="1" dirty="0">
                <a:solidFill>
                  <a:srgbClr val="0070C0"/>
                </a:solidFill>
              </a:rPr>
              <a:t>モデルとは</a:t>
            </a:r>
          </a:p>
        </p:txBody>
      </p:sp>
      <p:sp>
        <p:nvSpPr>
          <p:cNvPr id="3" name="テキスト ボックス 2"/>
          <p:cNvSpPr txBox="1"/>
          <p:nvPr/>
        </p:nvSpPr>
        <p:spPr>
          <a:xfrm>
            <a:off x="2323070" y="1298317"/>
            <a:ext cx="9868930" cy="707886"/>
          </a:xfrm>
          <a:prstGeom prst="rect">
            <a:avLst/>
          </a:prstGeom>
          <a:noFill/>
        </p:spPr>
        <p:txBody>
          <a:bodyPr wrap="square" rtlCol="0">
            <a:spAutoFit/>
          </a:bodyPr>
          <a:lstStyle/>
          <a:p>
            <a:r>
              <a:rPr kumimoji="1" lang="ja-JP" altLang="en-US" sz="2000" dirty="0"/>
              <a:t>「</a:t>
            </a:r>
            <a:r>
              <a:rPr kumimoji="1" lang="ja-JP" altLang="en-US" sz="2000" b="1" dirty="0"/>
              <a:t>システムを設計・管理するために必要であり、対象と</a:t>
            </a:r>
            <a:endParaRPr kumimoji="1" lang="en-US" altLang="ja-JP" sz="2000" b="1" dirty="0"/>
          </a:p>
          <a:p>
            <a:r>
              <a:rPr kumimoji="1" lang="ja-JP" altLang="en-US" sz="2000" b="1" dirty="0"/>
              <a:t>するシステムを簡略化して、数式や模型に置き換えたもの」</a:t>
            </a:r>
          </a:p>
        </p:txBody>
      </p:sp>
      <p:sp>
        <p:nvSpPr>
          <p:cNvPr id="4" name="テキスト ボックス 3"/>
          <p:cNvSpPr txBox="1"/>
          <p:nvPr/>
        </p:nvSpPr>
        <p:spPr>
          <a:xfrm>
            <a:off x="3097427" y="2374387"/>
            <a:ext cx="2413686" cy="646331"/>
          </a:xfrm>
          <a:prstGeom prst="rect">
            <a:avLst/>
          </a:prstGeom>
          <a:noFill/>
        </p:spPr>
        <p:txBody>
          <a:bodyPr wrap="square" rtlCol="0">
            <a:spAutoFit/>
          </a:bodyPr>
          <a:lstStyle/>
          <a:p>
            <a:r>
              <a:rPr kumimoji="1" lang="ja-JP" altLang="en-US" dirty="0"/>
              <a:t>　　</a:t>
            </a:r>
            <a:r>
              <a:rPr kumimoji="1" lang="ja-JP" altLang="en-US" b="1" dirty="0">
                <a:solidFill>
                  <a:srgbClr val="0070C0"/>
                </a:solidFill>
              </a:rPr>
              <a:t>　人間</a:t>
            </a:r>
            <a:endParaRPr kumimoji="1" lang="en-US" altLang="ja-JP" b="1" dirty="0">
              <a:solidFill>
                <a:srgbClr val="0070C0"/>
              </a:solidFill>
            </a:endParaRPr>
          </a:p>
          <a:p>
            <a:r>
              <a:rPr kumimoji="1" lang="ja-JP" altLang="en-US" b="1" dirty="0">
                <a:solidFill>
                  <a:srgbClr val="0070C0"/>
                </a:solidFill>
              </a:rPr>
              <a:t>（現実システム）</a:t>
            </a:r>
          </a:p>
        </p:txBody>
      </p:sp>
      <p:sp>
        <p:nvSpPr>
          <p:cNvPr id="5" name="テキスト ボックス 4"/>
          <p:cNvSpPr txBox="1"/>
          <p:nvPr/>
        </p:nvSpPr>
        <p:spPr>
          <a:xfrm>
            <a:off x="7718853" y="2386405"/>
            <a:ext cx="1861751" cy="707886"/>
          </a:xfrm>
          <a:prstGeom prst="rect">
            <a:avLst/>
          </a:prstGeom>
          <a:noFill/>
        </p:spPr>
        <p:txBody>
          <a:bodyPr wrap="square" rtlCol="0">
            <a:spAutoFit/>
          </a:bodyPr>
          <a:lstStyle/>
          <a:p>
            <a:r>
              <a:rPr kumimoji="1" lang="ja-JP" altLang="en-US" dirty="0"/>
              <a:t>　</a:t>
            </a:r>
            <a:r>
              <a:rPr kumimoji="1" lang="ja-JP" altLang="en-US" sz="2000" dirty="0">
                <a:solidFill>
                  <a:srgbClr val="0070C0"/>
                </a:solidFill>
              </a:rPr>
              <a:t>ロボット</a:t>
            </a:r>
            <a:endParaRPr kumimoji="1" lang="en-US" altLang="ja-JP" sz="2000" dirty="0">
              <a:solidFill>
                <a:srgbClr val="0070C0"/>
              </a:solidFill>
            </a:endParaRPr>
          </a:p>
          <a:p>
            <a:r>
              <a:rPr kumimoji="1" lang="ja-JP" altLang="en-US" sz="2000" dirty="0">
                <a:solidFill>
                  <a:srgbClr val="0070C0"/>
                </a:solidFill>
              </a:rPr>
              <a:t>　（モデル）</a:t>
            </a:r>
          </a:p>
        </p:txBody>
      </p:sp>
      <p:sp>
        <p:nvSpPr>
          <p:cNvPr id="6" name="左右矢印 5"/>
          <p:cNvSpPr/>
          <p:nvPr/>
        </p:nvSpPr>
        <p:spPr>
          <a:xfrm>
            <a:off x="5420497" y="2343326"/>
            <a:ext cx="1919416" cy="708454"/>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094205" y="3364081"/>
            <a:ext cx="2471351" cy="1938992"/>
          </a:xfrm>
          <a:prstGeom prst="rect">
            <a:avLst/>
          </a:prstGeom>
          <a:noFill/>
        </p:spPr>
        <p:txBody>
          <a:bodyPr wrap="square" rtlCol="0">
            <a:spAutoFit/>
          </a:bodyPr>
          <a:lstStyle/>
          <a:p>
            <a:r>
              <a:rPr kumimoji="1" lang="ja-JP" altLang="en-US" sz="2400" b="1" dirty="0"/>
              <a:t>脳</a:t>
            </a:r>
            <a:endParaRPr kumimoji="1" lang="en-US" altLang="ja-JP" sz="2400" b="1" dirty="0"/>
          </a:p>
          <a:p>
            <a:r>
              <a:rPr kumimoji="1" lang="ja-JP" altLang="en-US" sz="2400" b="1" dirty="0"/>
              <a:t>筋肉</a:t>
            </a:r>
            <a:endParaRPr kumimoji="1" lang="en-US" altLang="ja-JP" sz="2400" b="1" dirty="0"/>
          </a:p>
          <a:p>
            <a:r>
              <a:rPr kumimoji="1" lang="ja-JP" altLang="en-US" sz="2400" b="1" dirty="0"/>
              <a:t>神経</a:t>
            </a:r>
            <a:endParaRPr kumimoji="1" lang="en-US" altLang="ja-JP" sz="2400" b="1" dirty="0"/>
          </a:p>
          <a:p>
            <a:r>
              <a:rPr kumimoji="1" lang="ja-JP" altLang="en-US" sz="2400" b="1" dirty="0"/>
              <a:t>血液</a:t>
            </a:r>
            <a:endParaRPr kumimoji="1" lang="en-US" altLang="ja-JP" sz="2400" b="1" dirty="0"/>
          </a:p>
          <a:p>
            <a:r>
              <a:rPr kumimoji="1" lang="ja-JP" altLang="en-US" sz="2400" b="1" dirty="0"/>
              <a:t>感覚器官</a:t>
            </a:r>
          </a:p>
        </p:txBody>
      </p:sp>
      <p:sp>
        <p:nvSpPr>
          <p:cNvPr id="8" name="テキスト ボックス 7"/>
          <p:cNvSpPr txBox="1"/>
          <p:nvPr/>
        </p:nvSpPr>
        <p:spPr>
          <a:xfrm>
            <a:off x="6693243" y="3364081"/>
            <a:ext cx="3402226" cy="1938992"/>
          </a:xfrm>
          <a:prstGeom prst="rect">
            <a:avLst/>
          </a:prstGeom>
          <a:noFill/>
        </p:spPr>
        <p:txBody>
          <a:bodyPr wrap="square" rtlCol="0">
            <a:spAutoFit/>
          </a:bodyPr>
          <a:lstStyle/>
          <a:p>
            <a:r>
              <a:rPr kumimoji="1" lang="ja-JP" altLang="en-US" dirty="0"/>
              <a:t>　</a:t>
            </a:r>
            <a:r>
              <a:rPr kumimoji="1" lang="ja-JP" altLang="en-US" sz="2400" dirty="0"/>
              <a:t>　</a:t>
            </a:r>
            <a:r>
              <a:rPr kumimoji="1" lang="ja-JP" altLang="en-US" sz="2400" b="1" dirty="0"/>
              <a:t>コンピュ－タ</a:t>
            </a:r>
            <a:endParaRPr kumimoji="1" lang="en-US" altLang="ja-JP" sz="2400" b="1" dirty="0"/>
          </a:p>
          <a:p>
            <a:r>
              <a:rPr kumimoji="1" lang="ja-JP" altLang="en-US" sz="2400" b="1" dirty="0"/>
              <a:t>　　モ－タ、歯車</a:t>
            </a:r>
            <a:endParaRPr kumimoji="1" lang="en-US" altLang="ja-JP" sz="2400" b="1" dirty="0"/>
          </a:p>
          <a:p>
            <a:r>
              <a:rPr kumimoji="1" lang="ja-JP" altLang="en-US" sz="2400" b="1" dirty="0"/>
              <a:t>　　　電気回路</a:t>
            </a:r>
            <a:endParaRPr kumimoji="1" lang="en-US" altLang="ja-JP" sz="2400" b="1" dirty="0"/>
          </a:p>
          <a:p>
            <a:r>
              <a:rPr kumimoji="1" lang="ja-JP" altLang="en-US" sz="2400" b="1" dirty="0"/>
              <a:t>電源回路、油圧システム</a:t>
            </a:r>
            <a:endParaRPr kumimoji="1" lang="en-US" altLang="ja-JP" sz="2400" b="1" dirty="0"/>
          </a:p>
          <a:p>
            <a:r>
              <a:rPr kumimoji="1" lang="ja-JP" altLang="en-US" sz="2400" b="1" dirty="0"/>
              <a:t>　　　　センサ</a:t>
            </a:r>
          </a:p>
        </p:txBody>
      </p:sp>
    </p:spTree>
    <p:extLst>
      <p:ext uri="{BB962C8B-B14F-4D97-AF65-F5344CB8AC3E}">
        <p14:creationId xmlns:p14="http://schemas.microsoft.com/office/powerpoint/2010/main" val="3396904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8CDD751-3498-4CC0-A986-96FB394A4842}"/>
              </a:ext>
            </a:extLst>
          </p:cNvPr>
          <p:cNvSpPr>
            <a:spLocks noGrp="1"/>
          </p:cNvSpPr>
          <p:nvPr>
            <p:ph type="title"/>
          </p:nvPr>
        </p:nvSpPr>
        <p:spPr/>
        <p:txBody>
          <a:bodyPr/>
          <a:lstStyle/>
          <a:p>
            <a:r>
              <a:rPr kumimoji="1" lang="ja-JP" altLang="en-US" b="1" u="sng" dirty="0"/>
              <a:t>始まりは産業用ロボット</a:t>
            </a:r>
          </a:p>
        </p:txBody>
      </p:sp>
      <p:sp>
        <p:nvSpPr>
          <p:cNvPr id="3" name="コンテンツ プレースホルダー 2">
            <a:extLst>
              <a:ext uri="{FF2B5EF4-FFF2-40B4-BE49-F238E27FC236}">
                <a16:creationId xmlns:a16="http://schemas.microsoft.com/office/drawing/2014/main" xmlns="" id="{9A01A216-171F-4969-860D-85A93BB3CFED}"/>
              </a:ext>
            </a:extLst>
          </p:cNvPr>
          <p:cNvSpPr>
            <a:spLocks noGrp="1"/>
          </p:cNvSpPr>
          <p:nvPr>
            <p:ph idx="1"/>
          </p:nvPr>
        </p:nvSpPr>
        <p:spPr>
          <a:xfrm>
            <a:off x="1295401" y="2556932"/>
            <a:ext cx="9987950" cy="3318936"/>
          </a:xfrm>
        </p:spPr>
        <p:txBody>
          <a:bodyPr>
            <a:normAutofit fontScale="85000" lnSpcReduction="20000"/>
          </a:bodyPr>
          <a:lstStyle/>
          <a:p>
            <a:r>
              <a:rPr kumimoji="1" lang="ja-JP" altLang="en-US" dirty="0"/>
              <a:t>ロボットの歴史は「産業用ロボット」と呼ばれる、工場で働くロボットから始まった。</a:t>
            </a:r>
            <a:endParaRPr kumimoji="1" lang="en-US" altLang="ja-JP" dirty="0"/>
          </a:p>
          <a:p>
            <a:endParaRPr lang="en-US" altLang="ja-JP" dirty="0"/>
          </a:p>
          <a:p>
            <a:r>
              <a:rPr kumimoji="1" lang="ja-JP" altLang="en-US" dirty="0"/>
              <a:t>最初のロボットは「腕だけ」・・マテハン機器、マニュピュレ－タ－の原形</a:t>
            </a:r>
            <a:endParaRPr kumimoji="1" lang="en-US" altLang="ja-JP" dirty="0"/>
          </a:p>
          <a:p>
            <a:endParaRPr lang="en-US" altLang="ja-JP" dirty="0"/>
          </a:p>
          <a:p>
            <a:r>
              <a:rPr kumimoji="1" lang="en-US" altLang="ja-JP" dirty="0"/>
              <a:t>1969</a:t>
            </a:r>
            <a:r>
              <a:rPr kumimoji="1" lang="ja-JP" altLang="en-US" dirty="0"/>
              <a:t>年　川崎ユニメ－トで国産化に乗り出す。</a:t>
            </a:r>
            <a:endParaRPr kumimoji="1" lang="en-US" altLang="ja-JP" dirty="0"/>
          </a:p>
          <a:p>
            <a:endParaRPr lang="en-US" altLang="ja-JP" dirty="0"/>
          </a:p>
          <a:p>
            <a:r>
              <a:rPr kumimoji="1" lang="en-US" altLang="ja-JP" dirty="0"/>
              <a:t>1980</a:t>
            </a:r>
            <a:r>
              <a:rPr kumimoji="1" lang="ja-JP" altLang="en-US" dirty="0"/>
              <a:t>年代　日本は「販売台数世界一」・「稼働台数世界一」・・ロボット大国スタ－ト</a:t>
            </a:r>
            <a:endParaRPr kumimoji="1"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207" y="930345"/>
            <a:ext cx="1460144" cy="1358782"/>
          </a:xfrm>
          <a:prstGeom prst="rect">
            <a:avLst/>
          </a:prstGeom>
        </p:spPr>
      </p:pic>
    </p:spTree>
    <p:extLst>
      <p:ext uri="{BB962C8B-B14F-4D97-AF65-F5344CB8AC3E}">
        <p14:creationId xmlns:p14="http://schemas.microsoft.com/office/powerpoint/2010/main" val="25403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obotics.kawasaki.com/ja1/xyz/jp/1806-01/img/1806-01_ph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959" y="1393953"/>
            <a:ext cx="5486400" cy="427672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347784" y="222422"/>
            <a:ext cx="5618205" cy="369332"/>
          </a:xfrm>
          <a:prstGeom prst="rect">
            <a:avLst/>
          </a:prstGeom>
          <a:noFill/>
        </p:spPr>
        <p:txBody>
          <a:bodyPr wrap="square" rtlCol="0">
            <a:spAutoFit/>
          </a:bodyPr>
          <a:lstStyle/>
          <a:p>
            <a:r>
              <a:rPr kumimoji="1" lang="ja-JP" altLang="en-US" dirty="0" smtClean="0"/>
              <a:t>実際の現場で作業している様子</a:t>
            </a:r>
            <a:endParaRPr kumimoji="1" lang="ja-JP" altLang="en-US" dirty="0"/>
          </a:p>
        </p:txBody>
      </p:sp>
      <p:pic>
        <p:nvPicPr>
          <p:cNvPr id="1028" name="Picture 4" descr="川崎ユニメート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32" y="1729947"/>
            <a:ext cx="4882947" cy="3774261"/>
          </a:xfrm>
          <a:prstGeom prst="rect">
            <a:avLst/>
          </a:prstGeom>
          <a:noFill/>
          <a:extLst>
            <a:ext uri="{909E8E84-426E-40DD-AFC4-6F175D3DCCD1}">
              <a14:hiddenFill xmlns:a14="http://schemas.microsoft.com/office/drawing/2010/main">
                <a:solidFill>
                  <a:srgbClr val="FFFFFF"/>
                </a:solidFill>
              </a14:hiddenFill>
            </a:ext>
          </a:extLst>
        </p:spPr>
      </p:pic>
      <p:sp>
        <p:nvSpPr>
          <p:cNvPr id="3" name="下カーブ矢印 2"/>
          <p:cNvSpPr/>
          <p:nvPr/>
        </p:nvSpPr>
        <p:spPr>
          <a:xfrm>
            <a:off x="6160959" y="407088"/>
            <a:ext cx="676446" cy="51555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73532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175452138"/>
              </p:ext>
            </p:extLst>
          </p:nvPr>
        </p:nvGraphicFramePr>
        <p:xfrm>
          <a:off x="2781030" y="612844"/>
          <a:ext cx="8128000" cy="5690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2552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形 1"/>
          <p:cNvSpPr/>
          <p:nvPr/>
        </p:nvSpPr>
        <p:spPr>
          <a:xfrm>
            <a:off x="7537391" y="1076770"/>
            <a:ext cx="3255947" cy="2794475"/>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08588" y="1838528"/>
            <a:ext cx="2884750" cy="1508105"/>
          </a:xfrm>
          <a:prstGeom prst="rect">
            <a:avLst/>
          </a:prstGeom>
          <a:noFill/>
        </p:spPr>
        <p:txBody>
          <a:bodyPr wrap="square" rtlCol="0">
            <a:spAutoFit/>
          </a:bodyPr>
          <a:lstStyle/>
          <a:p>
            <a:r>
              <a:rPr kumimoji="1" lang="ja-JP" altLang="en-US" sz="2000" b="1" dirty="0"/>
              <a:t>・ファナック</a:t>
            </a:r>
            <a:r>
              <a:rPr kumimoji="1" lang="ja-JP" altLang="en-US" dirty="0"/>
              <a:t>　・川崎重工業</a:t>
            </a:r>
            <a:endParaRPr kumimoji="1" lang="en-US" altLang="ja-JP" dirty="0"/>
          </a:p>
          <a:p>
            <a:r>
              <a:rPr kumimoji="1" lang="ja-JP" altLang="en-US" dirty="0"/>
              <a:t>・三菱電機　・不二越</a:t>
            </a:r>
            <a:endParaRPr kumimoji="1" lang="en-US" altLang="ja-JP" dirty="0"/>
          </a:p>
          <a:p>
            <a:r>
              <a:rPr kumimoji="1" lang="ja-JP" altLang="en-US" dirty="0"/>
              <a:t>・ＫＵＫＡ　　・ＡＢＢ</a:t>
            </a:r>
            <a:endParaRPr kumimoji="1" lang="en-US" altLang="ja-JP" dirty="0"/>
          </a:p>
          <a:p>
            <a:r>
              <a:rPr kumimoji="1" lang="ja-JP" altLang="en-US" dirty="0"/>
              <a:t>・リンク ロボティクス</a:t>
            </a:r>
            <a:endParaRPr kumimoji="1" lang="en-US" altLang="ja-JP" dirty="0"/>
          </a:p>
          <a:p>
            <a:r>
              <a:rPr kumimoji="1" lang="ja-JP" altLang="en-US" dirty="0"/>
              <a:t>・ユニバ－サルロボット</a:t>
            </a:r>
          </a:p>
        </p:txBody>
      </p:sp>
      <p:sp>
        <p:nvSpPr>
          <p:cNvPr id="4" name="星 6 3"/>
          <p:cNvSpPr/>
          <p:nvPr/>
        </p:nvSpPr>
        <p:spPr>
          <a:xfrm>
            <a:off x="10026397" y="3374222"/>
            <a:ext cx="1001949" cy="1108953"/>
          </a:xfrm>
          <a:prstGeom prst="star6">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200723" y="3605532"/>
            <a:ext cx="710119" cy="646331"/>
          </a:xfrm>
          <a:prstGeom prst="rect">
            <a:avLst/>
          </a:prstGeom>
          <a:noFill/>
        </p:spPr>
        <p:txBody>
          <a:bodyPr wrap="square" rtlCol="0">
            <a:spAutoFit/>
          </a:bodyPr>
          <a:lstStyle/>
          <a:p>
            <a:r>
              <a:rPr kumimoji="1" lang="ja-JP" altLang="en-US" dirty="0"/>
              <a:t>もの</a:t>
            </a:r>
            <a:r>
              <a:rPr kumimoji="1" lang="ja-JP" altLang="en-US" dirty="0" err="1"/>
              <a:t>ず</a:t>
            </a:r>
            <a:r>
              <a:rPr kumimoji="1" lang="ja-JP" altLang="en-US" dirty="0"/>
              <a:t>くり</a:t>
            </a:r>
          </a:p>
        </p:txBody>
      </p:sp>
      <p:sp>
        <p:nvSpPr>
          <p:cNvPr id="6" name="五角形 5"/>
          <p:cNvSpPr/>
          <p:nvPr/>
        </p:nvSpPr>
        <p:spPr>
          <a:xfrm>
            <a:off x="3742409" y="3374222"/>
            <a:ext cx="3255947" cy="2794475"/>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 name="テキスト ボックス 6"/>
          <p:cNvSpPr txBox="1"/>
          <p:nvPr/>
        </p:nvSpPr>
        <p:spPr>
          <a:xfrm>
            <a:off x="7305472" y="4313253"/>
            <a:ext cx="1950395" cy="1508105"/>
          </a:xfrm>
          <a:prstGeom prst="rect">
            <a:avLst/>
          </a:prstGeom>
          <a:noFill/>
        </p:spPr>
        <p:txBody>
          <a:bodyPr wrap="square" rtlCol="0">
            <a:spAutoFit/>
          </a:bodyPr>
          <a:lstStyle/>
          <a:p>
            <a:r>
              <a:rPr kumimoji="1" lang="ja-JP" altLang="en-US" sz="2000" b="1" dirty="0"/>
              <a:t>・コマツ</a:t>
            </a:r>
            <a:endParaRPr kumimoji="1" lang="en-US" altLang="ja-JP" sz="2000" b="1" dirty="0"/>
          </a:p>
          <a:p>
            <a:r>
              <a:rPr kumimoji="1" lang="ja-JP" altLang="en-US" dirty="0"/>
              <a:t>・竹中公務店</a:t>
            </a:r>
            <a:endParaRPr kumimoji="1" lang="en-US" altLang="ja-JP" dirty="0"/>
          </a:p>
          <a:p>
            <a:r>
              <a:rPr kumimoji="1" lang="ja-JP" altLang="en-US" dirty="0"/>
              <a:t>・大林組</a:t>
            </a:r>
            <a:endParaRPr kumimoji="1" lang="en-US" altLang="ja-JP" dirty="0"/>
          </a:p>
          <a:p>
            <a:r>
              <a:rPr kumimoji="1" lang="ja-JP" altLang="en-US" dirty="0"/>
              <a:t>・清水建設</a:t>
            </a:r>
            <a:endParaRPr kumimoji="1" lang="en-US" altLang="ja-JP" dirty="0"/>
          </a:p>
          <a:p>
            <a:r>
              <a:rPr kumimoji="1" lang="ja-JP" altLang="en-US" dirty="0"/>
              <a:t>・ハイボット</a:t>
            </a:r>
          </a:p>
        </p:txBody>
      </p:sp>
      <p:sp>
        <p:nvSpPr>
          <p:cNvPr id="8" name="星 6 7"/>
          <p:cNvSpPr/>
          <p:nvPr/>
        </p:nvSpPr>
        <p:spPr>
          <a:xfrm>
            <a:off x="9506038" y="5024893"/>
            <a:ext cx="972000" cy="1108953"/>
          </a:xfrm>
          <a:prstGeom prst="star6">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758191" y="5302365"/>
            <a:ext cx="719847" cy="646331"/>
          </a:xfrm>
          <a:prstGeom prst="rect">
            <a:avLst/>
          </a:prstGeom>
          <a:noFill/>
        </p:spPr>
        <p:txBody>
          <a:bodyPr wrap="square" rtlCol="0">
            <a:spAutoFit/>
          </a:bodyPr>
          <a:lstStyle/>
          <a:p>
            <a:r>
              <a:rPr kumimoji="1" lang="ja-JP" altLang="en-US" dirty="0"/>
              <a:t>建設</a:t>
            </a:r>
            <a:endParaRPr kumimoji="1" lang="en-US" altLang="ja-JP" dirty="0"/>
          </a:p>
          <a:p>
            <a:r>
              <a:rPr kumimoji="1" lang="ja-JP" altLang="en-US" dirty="0"/>
              <a:t>点検</a:t>
            </a:r>
          </a:p>
        </p:txBody>
      </p:sp>
      <p:sp>
        <p:nvSpPr>
          <p:cNvPr id="10" name="五角形 9"/>
          <p:cNvSpPr/>
          <p:nvPr/>
        </p:nvSpPr>
        <p:spPr>
          <a:xfrm>
            <a:off x="6862168" y="3526622"/>
            <a:ext cx="3255947" cy="2794475"/>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2" name="星 6 11"/>
          <p:cNvSpPr/>
          <p:nvPr/>
        </p:nvSpPr>
        <p:spPr>
          <a:xfrm>
            <a:off x="5248891" y="2783018"/>
            <a:ext cx="1637643" cy="1363380"/>
          </a:xfrm>
          <a:prstGeom prst="star6">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163438" y="4483175"/>
            <a:ext cx="2208179" cy="1231106"/>
          </a:xfrm>
          <a:prstGeom prst="rect">
            <a:avLst/>
          </a:prstGeom>
          <a:noFill/>
        </p:spPr>
        <p:txBody>
          <a:bodyPr wrap="square" rtlCol="0">
            <a:spAutoFit/>
          </a:bodyPr>
          <a:lstStyle/>
          <a:p>
            <a:r>
              <a:rPr kumimoji="1" lang="ja-JP" altLang="en-US" sz="2000" b="1" dirty="0"/>
              <a:t>・日立製作所</a:t>
            </a:r>
            <a:endParaRPr kumimoji="1" lang="en-US" altLang="ja-JP" sz="2000" b="1" dirty="0"/>
          </a:p>
          <a:p>
            <a:r>
              <a:rPr kumimoji="1" lang="ja-JP" altLang="en-US" dirty="0"/>
              <a:t>・東芝　・三菱重工業</a:t>
            </a:r>
            <a:endParaRPr kumimoji="1" lang="en-US" altLang="ja-JP" dirty="0"/>
          </a:p>
          <a:p>
            <a:r>
              <a:rPr kumimoji="1" lang="ja-JP" altLang="en-US" dirty="0"/>
              <a:t>・移動ロボット研究所</a:t>
            </a:r>
            <a:endParaRPr kumimoji="1" lang="en-US" altLang="ja-JP" dirty="0"/>
          </a:p>
          <a:p>
            <a:r>
              <a:rPr kumimoji="1" lang="ja-JP" altLang="en-US" dirty="0"/>
              <a:t>・エンル－ト</a:t>
            </a:r>
          </a:p>
        </p:txBody>
      </p:sp>
      <p:sp>
        <p:nvSpPr>
          <p:cNvPr id="13" name="テキスト ボックス 12"/>
          <p:cNvSpPr txBox="1"/>
          <p:nvPr/>
        </p:nvSpPr>
        <p:spPr>
          <a:xfrm>
            <a:off x="5473940" y="3113462"/>
            <a:ext cx="1448031" cy="646331"/>
          </a:xfrm>
          <a:prstGeom prst="rect">
            <a:avLst/>
          </a:prstGeom>
          <a:noFill/>
        </p:spPr>
        <p:txBody>
          <a:bodyPr wrap="square" rtlCol="0">
            <a:spAutoFit/>
          </a:bodyPr>
          <a:lstStyle/>
          <a:p>
            <a:r>
              <a:rPr kumimoji="1" lang="ja-JP" altLang="en-US" dirty="0"/>
              <a:t>災害対応　　</a:t>
            </a:r>
            <a:endParaRPr kumimoji="1" lang="en-US" altLang="ja-JP" dirty="0"/>
          </a:p>
          <a:p>
            <a:r>
              <a:rPr kumimoji="1" lang="ja-JP" altLang="en-US" dirty="0"/>
              <a:t>　  廃炉</a:t>
            </a:r>
          </a:p>
        </p:txBody>
      </p:sp>
      <p:sp>
        <p:nvSpPr>
          <p:cNvPr id="14" name="五角形 13"/>
          <p:cNvSpPr/>
          <p:nvPr/>
        </p:nvSpPr>
        <p:spPr>
          <a:xfrm>
            <a:off x="971223" y="2831056"/>
            <a:ext cx="3255947" cy="2794475"/>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テキスト ボックス 14"/>
          <p:cNvSpPr txBox="1"/>
          <p:nvPr/>
        </p:nvSpPr>
        <p:spPr>
          <a:xfrm>
            <a:off x="1406709" y="3793787"/>
            <a:ext cx="2270985" cy="1231106"/>
          </a:xfrm>
          <a:prstGeom prst="rect">
            <a:avLst/>
          </a:prstGeom>
          <a:noFill/>
        </p:spPr>
        <p:txBody>
          <a:bodyPr wrap="square" rtlCol="0">
            <a:spAutoFit/>
          </a:bodyPr>
          <a:lstStyle/>
          <a:p>
            <a:r>
              <a:rPr kumimoji="1" lang="ja-JP" altLang="en-US" sz="2000" b="1" dirty="0"/>
              <a:t>・ソフトバンク</a:t>
            </a:r>
            <a:endParaRPr kumimoji="1" lang="en-US" altLang="ja-JP" sz="2000" b="1" dirty="0"/>
          </a:p>
          <a:p>
            <a:r>
              <a:rPr kumimoji="1" lang="ja-JP" altLang="en-US" dirty="0"/>
              <a:t>・シャ－プ</a:t>
            </a:r>
            <a:endParaRPr kumimoji="1" lang="en-US" altLang="ja-JP" dirty="0"/>
          </a:p>
          <a:p>
            <a:r>
              <a:rPr kumimoji="1" lang="ja-JP" altLang="en-US" dirty="0"/>
              <a:t>・富士ソフト</a:t>
            </a:r>
            <a:endParaRPr kumimoji="1" lang="en-US" altLang="ja-JP" dirty="0"/>
          </a:p>
          <a:p>
            <a:r>
              <a:rPr kumimoji="1" lang="ja-JP" altLang="en-US" dirty="0"/>
              <a:t>・フラワ－ ロボティクス</a:t>
            </a:r>
          </a:p>
        </p:txBody>
      </p:sp>
      <p:sp>
        <p:nvSpPr>
          <p:cNvPr id="16" name="星 6 15"/>
          <p:cNvSpPr/>
          <p:nvPr/>
        </p:nvSpPr>
        <p:spPr>
          <a:xfrm>
            <a:off x="1087963" y="2287890"/>
            <a:ext cx="1614791" cy="1527829"/>
          </a:xfrm>
          <a:prstGeom prst="star6">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384771" y="2584613"/>
            <a:ext cx="1944090" cy="923330"/>
          </a:xfrm>
          <a:prstGeom prst="rect">
            <a:avLst/>
          </a:prstGeom>
          <a:noFill/>
        </p:spPr>
        <p:txBody>
          <a:bodyPr wrap="square" rtlCol="0">
            <a:spAutoFit/>
          </a:bodyPr>
          <a:lstStyle/>
          <a:p>
            <a:r>
              <a:rPr kumimoji="1" lang="ja-JP" altLang="en-US" dirty="0"/>
              <a:t>コミュニ</a:t>
            </a:r>
            <a:endParaRPr kumimoji="1" lang="en-US" altLang="ja-JP" dirty="0"/>
          </a:p>
          <a:p>
            <a:r>
              <a:rPr kumimoji="1" lang="ja-JP" altLang="en-US" dirty="0"/>
              <a:t>ケ－ション</a:t>
            </a:r>
            <a:endParaRPr kumimoji="1" lang="en-US" altLang="ja-JP" dirty="0"/>
          </a:p>
          <a:p>
            <a:r>
              <a:rPr kumimoji="1" lang="ja-JP" altLang="en-US" dirty="0"/>
              <a:t>家庭</a:t>
            </a:r>
          </a:p>
        </p:txBody>
      </p:sp>
      <p:sp>
        <p:nvSpPr>
          <p:cNvPr id="18" name="五角形 17"/>
          <p:cNvSpPr/>
          <p:nvPr/>
        </p:nvSpPr>
        <p:spPr>
          <a:xfrm>
            <a:off x="2493615" y="668464"/>
            <a:ext cx="3255947" cy="2794475"/>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9" name="テキスト ボックス 18"/>
          <p:cNvSpPr txBox="1"/>
          <p:nvPr/>
        </p:nvSpPr>
        <p:spPr>
          <a:xfrm>
            <a:off x="2864786" y="1615322"/>
            <a:ext cx="2982093" cy="1477328"/>
          </a:xfrm>
          <a:prstGeom prst="rect">
            <a:avLst/>
          </a:prstGeom>
          <a:noFill/>
        </p:spPr>
        <p:txBody>
          <a:bodyPr wrap="square" rtlCol="0">
            <a:spAutoFit/>
          </a:bodyPr>
          <a:lstStyle/>
          <a:p>
            <a:r>
              <a:rPr kumimoji="1" lang="ja-JP" altLang="en-US" dirty="0"/>
              <a:t>・インテユイティブサ－ジカル</a:t>
            </a:r>
            <a:endParaRPr kumimoji="1" lang="en-US" altLang="ja-JP" dirty="0"/>
          </a:p>
          <a:p>
            <a:r>
              <a:rPr kumimoji="1" lang="ja-JP" altLang="en-US" dirty="0"/>
              <a:t>・</a:t>
            </a:r>
            <a:r>
              <a:rPr kumimoji="1" lang="ja-JP" altLang="en-US" dirty="0" err="1"/>
              <a:t>リバ－フィ－ルド</a:t>
            </a:r>
            <a:endParaRPr kumimoji="1" lang="en-US" altLang="ja-JP" dirty="0"/>
          </a:p>
          <a:p>
            <a:r>
              <a:rPr kumimoji="1" lang="ja-JP" altLang="en-US" dirty="0"/>
              <a:t>・メディカロイド</a:t>
            </a:r>
            <a:endParaRPr kumimoji="1" lang="en-US" altLang="ja-JP" dirty="0"/>
          </a:p>
          <a:p>
            <a:r>
              <a:rPr kumimoji="1" lang="ja-JP" altLang="en-US" dirty="0"/>
              <a:t>・サイバ－ダイン</a:t>
            </a:r>
            <a:endParaRPr kumimoji="1" lang="en-US" altLang="ja-JP" dirty="0"/>
          </a:p>
          <a:p>
            <a:r>
              <a:rPr kumimoji="1" lang="ja-JP" altLang="en-US" dirty="0"/>
              <a:t>・リウォ－ク ロボティクス</a:t>
            </a:r>
          </a:p>
        </p:txBody>
      </p:sp>
      <p:sp>
        <p:nvSpPr>
          <p:cNvPr id="20" name="星 6 19"/>
          <p:cNvSpPr/>
          <p:nvPr/>
        </p:nvSpPr>
        <p:spPr>
          <a:xfrm>
            <a:off x="4866256" y="704558"/>
            <a:ext cx="1045338" cy="910763"/>
          </a:xfrm>
          <a:prstGeom prst="star6">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078570" y="843292"/>
            <a:ext cx="788496" cy="646331"/>
          </a:xfrm>
          <a:prstGeom prst="rect">
            <a:avLst/>
          </a:prstGeom>
          <a:noFill/>
        </p:spPr>
        <p:txBody>
          <a:bodyPr wrap="square" rtlCol="0">
            <a:spAutoFit/>
          </a:bodyPr>
          <a:lstStyle/>
          <a:p>
            <a:r>
              <a:rPr kumimoji="1" lang="ja-JP" altLang="en-US" dirty="0"/>
              <a:t>医療</a:t>
            </a:r>
            <a:endParaRPr kumimoji="1" lang="en-US" altLang="ja-JP" dirty="0"/>
          </a:p>
          <a:p>
            <a:r>
              <a:rPr kumimoji="1" lang="ja-JP" altLang="en-US" dirty="0"/>
              <a:t>福祉</a:t>
            </a:r>
          </a:p>
        </p:txBody>
      </p:sp>
      <p:sp>
        <p:nvSpPr>
          <p:cNvPr id="22" name="正方形/長方形 21"/>
          <p:cNvSpPr/>
          <p:nvPr/>
        </p:nvSpPr>
        <p:spPr>
          <a:xfrm>
            <a:off x="6309910" y="549594"/>
            <a:ext cx="4168128" cy="769441"/>
          </a:xfrm>
          <a:prstGeom prst="rect">
            <a:avLst/>
          </a:prstGeom>
          <a:noFill/>
        </p:spPr>
        <p:txBody>
          <a:bodyPr wrap="none" lIns="91440" tIns="45720" rIns="91440" bIns="45720">
            <a:spAutoFit/>
          </a:bodyPr>
          <a:lstStyle/>
          <a:p>
            <a:pPr algn="ctr"/>
            <a:r>
              <a:rPr lang="ja-JP" altLang="en-US" sz="4400" b="1" dirty="0">
                <a:ln w="22225">
                  <a:solidFill>
                    <a:schemeClr val="accent2"/>
                  </a:solidFill>
                  <a:prstDash val="solid"/>
                </a:ln>
                <a:solidFill>
                  <a:schemeClr val="accent2">
                    <a:lumMod val="40000"/>
                    <a:lumOff val="60000"/>
                  </a:schemeClr>
                </a:solidFill>
              </a:rPr>
              <a:t>ロボット業界地図</a:t>
            </a:r>
          </a:p>
        </p:txBody>
      </p:sp>
    </p:spTree>
    <p:extLst>
      <p:ext uri="{BB962C8B-B14F-4D97-AF65-F5344CB8AC3E}">
        <p14:creationId xmlns:p14="http://schemas.microsoft.com/office/powerpoint/2010/main" val="381147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43811ED0-9300-48C1-BB3B-A127042ED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255" y="1397435"/>
            <a:ext cx="2684280" cy="4194161"/>
          </a:xfrm>
          <a:prstGeom prst="rect">
            <a:avLst/>
          </a:prstGeom>
        </p:spPr>
      </p:pic>
      <p:sp>
        <p:nvSpPr>
          <p:cNvPr id="4" name="テキスト ボックス 3">
            <a:extLst>
              <a:ext uri="{FF2B5EF4-FFF2-40B4-BE49-F238E27FC236}">
                <a16:creationId xmlns:a16="http://schemas.microsoft.com/office/drawing/2014/main" xmlns="" id="{6316D123-954C-4353-ACF6-F6778391A865}"/>
              </a:ext>
            </a:extLst>
          </p:cNvPr>
          <p:cNvSpPr txBox="1"/>
          <p:nvPr/>
        </p:nvSpPr>
        <p:spPr>
          <a:xfrm>
            <a:off x="1374806" y="853613"/>
            <a:ext cx="4636736" cy="369332"/>
          </a:xfrm>
          <a:prstGeom prst="rect">
            <a:avLst/>
          </a:prstGeom>
          <a:noFill/>
        </p:spPr>
        <p:txBody>
          <a:bodyPr wrap="square" rtlCol="0">
            <a:spAutoFit/>
          </a:bodyPr>
          <a:lstStyle/>
          <a:p>
            <a:r>
              <a:rPr kumimoji="1" lang="ja-JP" altLang="en-US" b="1" dirty="0"/>
              <a:t>世界初のヒュ－マノイド　ＷＡＢＯＴ－１</a:t>
            </a:r>
          </a:p>
        </p:txBody>
      </p:sp>
      <p:sp>
        <p:nvSpPr>
          <p:cNvPr id="5" name="テキスト ボックス 4">
            <a:extLst>
              <a:ext uri="{FF2B5EF4-FFF2-40B4-BE49-F238E27FC236}">
                <a16:creationId xmlns:a16="http://schemas.microsoft.com/office/drawing/2014/main" xmlns="" id="{7BB8B17A-DD5B-4A46-87E4-140DA1D72CB8}"/>
              </a:ext>
            </a:extLst>
          </p:cNvPr>
          <p:cNvSpPr txBox="1"/>
          <p:nvPr/>
        </p:nvSpPr>
        <p:spPr>
          <a:xfrm>
            <a:off x="2977182" y="5667720"/>
            <a:ext cx="2532807" cy="369332"/>
          </a:xfrm>
          <a:prstGeom prst="rect">
            <a:avLst/>
          </a:prstGeom>
          <a:noFill/>
        </p:spPr>
        <p:txBody>
          <a:bodyPr wrap="square" rtlCol="0">
            <a:spAutoFit/>
          </a:bodyPr>
          <a:lstStyle/>
          <a:p>
            <a:r>
              <a:rPr kumimoji="1" lang="ja-JP" altLang="en-US" dirty="0"/>
              <a:t>画像提供：早稲田大学</a:t>
            </a:r>
          </a:p>
        </p:txBody>
      </p:sp>
      <p:sp>
        <p:nvSpPr>
          <p:cNvPr id="6" name="テキスト ボックス 5">
            <a:extLst>
              <a:ext uri="{FF2B5EF4-FFF2-40B4-BE49-F238E27FC236}">
                <a16:creationId xmlns:a16="http://schemas.microsoft.com/office/drawing/2014/main" xmlns="" id="{24B068BD-681D-433A-A8B5-40C0D785AB02}"/>
              </a:ext>
            </a:extLst>
          </p:cNvPr>
          <p:cNvSpPr txBox="1"/>
          <p:nvPr/>
        </p:nvSpPr>
        <p:spPr>
          <a:xfrm>
            <a:off x="5146536" y="1877352"/>
            <a:ext cx="5567320" cy="3046988"/>
          </a:xfrm>
          <a:prstGeom prst="rect">
            <a:avLst/>
          </a:prstGeom>
          <a:noFill/>
        </p:spPr>
        <p:txBody>
          <a:bodyPr wrap="square" rtlCol="0">
            <a:spAutoFit/>
          </a:bodyPr>
          <a:lstStyle/>
          <a:p>
            <a:r>
              <a:rPr kumimoji="1" lang="ja-JP" altLang="en-US" sz="2400" dirty="0"/>
              <a:t>・歩行は「静歩行」という方式</a:t>
            </a:r>
            <a:endParaRPr kumimoji="1" lang="en-US" altLang="ja-JP" sz="2400" dirty="0"/>
          </a:p>
          <a:p>
            <a:endParaRPr kumimoji="1" lang="en-US" altLang="ja-JP" sz="2400" dirty="0"/>
          </a:p>
          <a:p>
            <a:endParaRPr kumimoji="1" lang="en-US" altLang="ja-JP" sz="2400" dirty="0"/>
          </a:p>
          <a:p>
            <a:r>
              <a:rPr kumimoji="1" lang="ja-JP" altLang="en-US" sz="2400" dirty="0"/>
              <a:t>・重心が常に地面に接地した片方の「足裏内部にあるため動作を止めても倒れない</a:t>
            </a:r>
            <a:endParaRPr kumimoji="1" lang="en-US" altLang="ja-JP" sz="2400" dirty="0"/>
          </a:p>
          <a:p>
            <a:endParaRPr kumimoji="1" lang="en-US" altLang="ja-JP" sz="2400" dirty="0"/>
          </a:p>
          <a:p>
            <a:r>
              <a:rPr kumimoji="1" lang="ja-JP" altLang="en-US" sz="2400" dirty="0"/>
              <a:t>・歩行速度が制限されるため１歩に４５秒かかった</a:t>
            </a:r>
          </a:p>
        </p:txBody>
      </p:sp>
      <p:sp>
        <p:nvSpPr>
          <p:cNvPr id="2" name="テキスト ボックス 1">
            <a:extLst>
              <a:ext uri="{FF2B5EF4-FFF2-40B4-BE49-F238E27FC236}">
                <a16:creationId xmlns:a16="http://schemas.microsoft.com/office/drawing/2014/main" xmlns="" id="{7FBA42A3-1305-4A40-AA1E-ADB37CD5A21B}"/>
              </a:ext>
            </a:extLst>
          </p:cNvPr>
          <p:cNvSpPr txBox="1"/>
          <p:nvPr/>
        </p:nvSpPr>
        <p:spPr>
          <a:xfrm>
            <a:off x="6581955" y="972811"/>
            <a:ext cx="4554747" cy="400110"/>
          </a:xfrm>
          <a:prstGeom prst="rect">
            <a:avLst/>
          </a:prstGeom>
          <a:noFill/>
        </p:spPr>
        <p:txBody>
          <a:bodyPr wrap="square" rtlCol="0">
            <a:spAutoFit/>
          </a:bodyPr>
          <a:lstStyle/>
          <a:p>
            <a:r>
              <a:rPr kumimoji="1" lang="en-US" altLang="ja-JP" sz="2000" b="1" u="sng" dirty="0">
                <a:solidFill>
                  <a:srgbClr val="FF0000"/>
                </a:solidFill>
              </a:rPr>
              <a:t>2</a:t>
            </a:r>
            <a:r>
              <a:rPr kumimoji="1" lang="ja-JP" altLang="en-US" sz="2000" b="1" u="sng" dirty="0">
                <a:solidFill>
                  <a:srgbClr val="FF0000"/>
                </a:solidFill>
              </a:rPr>
              <a:t>足歩行ロボット登場</a:t>
            </a:r>
          </a:p>
        </p:txBody>
      </p:sp>
    </p:spTree>
    <p:extLst>
      <p:ext uri="{BB962C8B-B14F-4D97-AF65-F5344CB8AC3E}">
        <p14:creationId xmlns:p14="http://schemas.microsoft.com/office/powerpoint/2010/main" val="19472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4498</TotalTime>
  <Words>1839</Words>
  <Application>Microsoft Office PowerPoint</Application>
  <PresentationFormat>ワイド画面</PresentationFormat>
  <Paragraphs>422</Paragraphs>
  <Slides>36</Slides>
  <Notes>0</Notes>
  <HiddenSlides>0</HiddenSlides>
  <MMClips>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36</vt:i4>
      </vt:variant>
    </vt:vector>
  </HeadingPairs>
  <TitlesOfParts>
    <vt:vector size="43" baseType="lpstr">
      <vt:lpstr>\30D2ラギノ角ゴシックPro</vt:lpstr>
      <vt:lpstr>ＭＳ Ｐゴシック</vt:lpstr>
      <vt:lpstr>Calibri</vt:lpstr>
      <vt:lpstr>Calibri Light</vt:lpstr>
      <vt:lpstr>Cambria Math</vt:lpstr>
      <vt:lpstr>Wingdings 2</vt:lpstr>
      <vt:lpstr>HDOfficeLightV0</vt:lpstr>
      <vt:lpstr>柔らかいロボットとリアルハプティクス技術 </vt:lpstr>
      <vt:lpstr>プレゼンテ－ションの内容</vt:lpstr>
      <vt:lpstr>PowerPoint プレゼンテーション</vt:lpstr>
      <vt:lpstr>PowerPoint プレゼンテーション</vt:lpstr>
      <vt:lpstr>始まりは産業用ロボット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ロボットにおけるフレ－ム問題て何のこと？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遠隔操作ロボット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ロボティクス最前線</dc:title>
  <dc:creator>周治 亀田</dc:creator>
  <cp:lastModifiedBy>亀田 周治</cp:lastModifiedBy>
  <cp:revision>441</cp:revision>
  <cp:lastPrinted>2020-11-06T06:18:33Z</cp:lastPrinted>
  <dcterms:created xsi:type="dcterms:W3CDTF">2018-05-18T11:20:20Z</dcterms:created>
  <dcterms:modified xsi:type="dcterms:W3CDTF">2020-11-15T04:59:23Z</dcterms:modified>
</cp:coreProperties>
</file>